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57" r:id="rId2"/>
    <p:sldId id="258" r:id="rId3"/>
    <p:sldId id="260" r:id="rId4"/>
    <p:sldId id="262" r:id="rId5"/>
    <p:sldId id="259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  <p:sldId id="273" r:id="rId18"/>
    <p:sldId id="274" r:id="rId19"/>
    <p:sldId id="276" r:id="rId20"/>
    <p:sldId id="275" r:id="rId21"/>
    <p:sldId id="277" r:id="rId22"/>
    <p:sldId id="282" r:id="rId23"/>
    <p:sldId id="278" r:id="rId24"/>
    <p:sldId id="284" r:id="rId25"/>
    <p:sldId id="283" r:id="rId26"/>
    <p:sldId id="281" r:id="rId27"/>
    <p:sldId id="279" r:id="rId28"/>
    <p:sldId id="280" r:id="rId29"/>
    <p:sldId id="285" r:id="rId30"/>
    <p:sldId id="286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36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6369BD8-97F1-4977-88E9-ED5D827BD5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391F5D5-E059-43C4-8B06-9AD5F83B5D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3FC53-AFB8-44AF-888B-5D59B16ABD10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C6B7117-AE36-4E3D-BB7B-9CE333DA2E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5AF858D-BB07-4091-858F-3C87DF9FBF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10619-B4BD-4C0B-9E4D-619AC17241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82159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FD4B8-3FAA-43FB-8F86-05C0E9068E70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1D091-E92D-4623-B522-437C173698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30572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1D091-E92D-4623-B522-437C173698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262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1D091-E92D-4623-B522-437C173698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22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32F46212-514B-4253-8408-FD672852E4F5}" type="datetime1">
              <a:rPr lang="fr-FR" smtClean="0"/>
              <a:t>17/05/2022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017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6FB5-D172-4581-AB52-DD306E0F50F0}" type="datetime1">
              <a:rPr lang="fr-FR" smtClean="0"/>
              <a:t>17/05/2022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436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48C3-E518-421A-8239-121847B44B91}" type="datetime1">
              <a:rPr lang="fr-FR" smtClean="0"/>
              <a:t>17/05/2022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722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4CD8-06AA-4BB2-BA6B-E95A8447C2DF}" type="datetime1">
              <a:rPr lang="fr-FR" smtClean="0"/>
              <a:t>17/05/2022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783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AE11-3385-4735-BFF8-174904A6B617}" type="datetime1">
              <a:rPr lang="fr-FR" smtClean="0"/>
              <a:t>17/05/2022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8789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BFA6-C06C-4AD0-8463-50A6DD602813}" type="datetime1">
              <a:rPr lang="fr-FR" smtClean="0"/>
              <a:t>17/05/2022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825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D5714-A7A1-4754-B89A-F2AB8B22A7E4}" type="datetime1">
              <a:rPr lang="fr-FR" smtClean="0"/>
              <a:t>17/05/2022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474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6F416-DB14-44C8-BD0A-4C10240D7D0D}" type="datetime1">
              <a:rPr lang="fr-FR" smtClean="0"/>
              <a:t>17/05/2022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720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D391B-9616-4AAC-98A6-A949509ADF0F}" type="datetime1">
              <a:rPr lang="fr-FR" smtClean="0"/>
              <a:t>17/05/2022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804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3C871-90D2-4787-A53D-75E9E341C18A}" type="datetime1">
              <a:rPr lang="fr-FR" smtClean="0"/>
              <a:t>17/05/2022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828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A300B-550B-45CF-8EAC-BA06652284E2}" type="datetime1">
              <a:rPr lang="fr-FR" smtClean="0"/>
              <a:t>17/05/2022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81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3C7A-8836-4F9D-B905-E18F9418C753}" type="datetime1">
              <a:rPr lang="fr-FR" smtClean="0"/>
              <a:t>17/05/2022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560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6C447-0B92-4128-8C7F-82C1DF0627B9}" type="datetime1">
              <a:rPr lang="fr-FR" smtClean="0"/>
              <a:t>17/05/2022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95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48201-AE74-41A7-B28C-F435DB7B0AD5}" type="datetime1">
              <a:rPr lang="fr-FR" smtClean="0"/>
              <a:t>17/05/2022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80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11F8-8705-4774-9D9E-7B32C00078FD}" type="datetime1">
              <a:rPr lang="fr-FR" smtClean="0"/>
              <a:t>17/05/2022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071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E4182-DA82-45AF-B487-750F90004A1A}" type="datetime1">
              <a:rPr lang="fr-FR" smtClean="0"/>
              <a:t>17/05/2022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582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ABF9-C90B-4C34-8012-9102EAAFAAA1}" type="datetime1">
              <a:rPr lang="fr-FR" smtClean="0"/>
              <a:t>17/05/2022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60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9222C68-99C3-4710-9226-6B7C75F7546C}" type="datetime1">
              <a:rPr lang="fr-FR" smtClean="0"/>
              <a:t>17/05/2022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D506E61-E7E9-4C54-B91C-CF3935F4D1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32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topcheffront.azurewebsites.net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AD3F2FE-54E5-4952-AE01-2905746E9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2095500"/>
            <a:ext cx="3967675" cy="396767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F27B079-B148-4196-85CA-3069CE96207C}"/>
              </a:ext>
            </a:extLst>
          </p:cNvPr>
          <p:cNvSpPr txBox="1"/>
          <p:nvPr/>
        </p:nvSpPr>
        <p:spPr>
          <a:xfrm>
            <a:off x="1484141" y="901726"/>
            <a:ext cx="6175717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/>
              <a:t>Top Chef RPG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DD314F0-7EA9-45F0-8AE8-FBDBDE69F907}"/>
              </a:ext>
            </a:extLst>
          </p:cNvPr>
          <p:cNvSpPr txBox="1"/>
          <p:nvPr/>
        </p:nvSpPr>
        <p:spPr>
          <a:xfrm>
            <a:off x="661182" y="2897945"/>
            <a:ext cx="3720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Fabien Daudet</a:t>
            </a:r>
          </a:p>
          <a:p>
            <a:pPr algn="ctr"/>
            <a:endParaRPr lang="fr-FR" sz="3200" dirty="0"/>
          </a:p>
          <a:p>
            <a:pPr algn="ctr"/>
            <a:r>
              <a:rPr lang="fr-FR" sz="3200" dirty="0"/>
              <a:t>Emmanuel Gicquel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32C636-8111-41E3-808A-3AF2DD30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1</a:t>
            </a:fld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84526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8229AB5-4D6A-4292-8533-7764B4C0AE49}"/>
              </a:ext>
            </a:extLst>
          </p:cNvPr>
          <p:cNvSpPr txBox="1"/>
          <p:nvPr/>
        </p:nvSpPr>
        <p:spPr>
          <a:xfrm>
            <a:off x="618978" y="576775"/>
            <a:ext cx="7962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Une évolution non linéaire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0CA9727-AF62-44CB-8F6C-A28AB80346B9}"/>
              </a:ext>
            </a:extLst>
          </p:cNvPr>
          <p:cNvCxnSpPr/>
          <p:nvPr/>
        </p:nvCxnSpPr>
        <p:spPr>
          <a:xfrm>
            <a:off x="844062" y="2082018"/>
            <a:ext cx="74136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184C965A-4AB8-4D9E-BA95-2162E8692F0F}"/>
              </a:ext>
            </a:extLst>
          </p:cNvPr>
          <p:cNvSpPr/>
          <p:nvPr/>
        </p:nvSpPr>
        <p:spPr>
          <a:xfrm>
            <a:off x="4886177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33DBDF3-A62A-4435-A0E2-099EC9B05247}"/>
              </a:ext>
            </a:extLst>
          </p:cNvPr>
          <p:cNvSpPr/>
          <p:nvPr/>
        </p:nvSpPr>
        <p:spPr>
          <a:xfrm>
            <a:off x="4243753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F20CA6E-F0DA-4AF5-839A-6E4CF58E8F83}"/>
              </a:ext>
            </a:extLst>
          </p:cNvPr>
          <p:cNvSpPr/>
          <p:nvPr/>
        </p:nvSpPr>
        <p:spPr>
          <a:xfrm>
            <a:off x="3601329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4F7DDED-F4FA-43E2-A3C4-1ABD58708B85}"/>
              </a:ext>
            </a:extLst>
          </p:cNvPr>
          <p:cNvSpPr/>
          <p:nvPr/>
        </p:nvSpPr>
        <p:spPr>
          <a:xfrm>
            <a:off x="2846363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CADF277-6F1C-43E3-A89C-952AE4FC914C}"/>
              </a:ext>
            </a:extLst>
          </p:cNvPr>
          <p:cNvSpPr/>
          <p:nvPr/>
        </p:nvSpPr>
        <p:spPr>
          <a:xfrm>
            <a:off x="2091397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50DBA12-480B-46BB-98B3-BDB1E52895D2}"/>
              </a:ext>
            </a:extLst>
          </p:cNvPr>
          <p:cNvSpPr/>
          <p:nvPr/>
        </p:nvSpPr>
        <p:spPr>
          <a:xfrm>
            <a:off x="1336431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794E53B-E640-4EE1-804A-3DB4A3764B1F}"/>
              </a:ext>
            </a:extLst>
          </p:cNvPr>
          <p:cNvSpPr/>
          <p:nvPr/>
        </p:nvSpPr>
        <p:spPr>
          <a:xfrm>
            <a:off x="7582486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F32189F-F457-41F3-BA22-E459D1F3DAFC}"/>
              </a:ext>
            </a:extLst>
          </p:cNvPr>
          <p:cNvSpPr/>
          <p:nvPr/>
        </p:nvSpPr>
        <p:spPr>
          <a:xfrm>
            <a:off x="6940062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6179661-6E32-4BD8-A197-A4944E46F0DB}"/>
              </a:ext>
            </a:extLst>
          </p:cNvPr>
          <p:cNvSpPr/>
          <p:nvPr/>
        </p:nvSpPr>
        <p:spPr>
          <a:xfrm>
            <a:off x="6297638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CC0CCA6-2B50-48EB-B73A-621C05C43AF1}"/>
              </a:ext>
            </a:extLst>
          </p:cNvPr>
          <p:cNvSpPr/>
          <p:nvPr/>
        </p:nvSpPr>
        <p:spPr>
          <a:xfrm>
            <a:off x="5542672" y="1970845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A7DBA56-EB2A-4076-912C-AFDAF9FF2EB3}"/>
              </a:ext>
            </a:extLst>
          </p:cNvPr>
          <p:cNvSpPr txBox="1"/>
          <p:nvPr/>
        </p:nvSpPr>
        <p:spPr>
          <a:xfrm>
            <a:off x="2213317" y="2280928"/>
            <a:ext cx="466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u="sng" dirty="0"/>
              <a:t>Evolution linéaire</a:t>
            </a:r>
          </a:p>
        </p:txBody>
      </p:sp>
      <p:sp>
        <p:nvSpPr>
          <p:cNvPr id="18" name="Triangle isocèle 17">
            <a:extLst>
              <a:ext uri="{FF2B5EF4-FFF2-40B4-BE49-F238E27FC236}">
                <a16:creationId xmlns:a16="http://schemas.microsoft.com/office/drawing/2014/main" id="{46D8BF08-EA60-49E8-AF13-72FA425FA6C6}"/>
              </a:ext>
            </a:extLst>
          </p:cNvPr>
          <p:cNvSpPr/>
          <p:nvPr/>
        </p:nvSpPr>
        <p:spPr>
          <a:xfrm rot="16200000">
            <a:off x="2792444" y="682695"/>
            <a:ext cx="3559111" cy="7678614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DB0AFE1-8FC4-47AC-B286-B952F439C352}"/>
              </a:ext>
            </a:extLst>
          </p:cNvPr>
          <p:cNvSpPr/>
          <p:nvPr/>
        </p:nvSpPr>
        <p:spPr>
          <a:xfrm>
            <a:off x="4103076" y="3835642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43B75EE-8970-493C-B2E0-C803065DFBD9}"/>
              </a:ext>
            </a:extLst>
          </p:cNvPr>
          <p:cNvSpPr/>
          <p:nvPr/>
        </p:nvSpPr>
        <p:spPr>
          <a:xfrm>
            <a:off x="3685735" y="4768194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A49EB49-2B3A-46A3-9557-AD64D51B87BF}"/>
              </a:ext>
            </a:extLst>
          </p:cNvPr>
          <p:cNvSpPr/>
          <p:nvPr/>
        </p:nvSpPr>
        <p:spPr>
          <a:xfrm>
            <a:off x="3647049" y="4330507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A137A46-969C-41C5-8266-A11280D9660B}"/>
              </a:ext>
            </a:extLst>
          </p:cNvPr>
          <p:cNvSpPr/>
          <p:nvPr/>
        </p:nvSpPr>
        <p:spPr>
          <a:xfrm>
            <a:off x="2944836" y="4768194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9210C67-AC9C-4F0E-97C0-574D19842DED}"/>
              </a:ext>
            </a:extLst>
          </p:cNvPr>
          <p:cNvSpPr/>
          <p:nvPr/>
        </p:nvSpPr>
        <p:spPr>
          <a:xfrm>
            <a:off x="2593145" y="4219334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56A06629-1CA0-43A4-BB4D-2AB98245ACF4}"/>
              </a:ext>
            </a:extLst>
          </p:cNvPr>
          <p:cNvSpPr/>
          <p:nvPr/>
        </p:nvSpPr>
        <p:spPr>
          <a:xfrm>
            <a:off x="2133600" y="4468469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6E2292A-7C01-4DC6-927E-18AFFAAEE618}"/>
              </a:ext>
            </a:extLst>
          </p:cNvPr>
          <p:cNvSpPr/>
          <p:nvPr/>
        </p:nvSpPr>
        <p:spPr>
          <a:xfrm>
            <a:off x="6029178" y="4299656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E725AE4-037A-4AEE-BA34-788AE21CBF24}"/>
              </a:ext>
            </a:extLst>
          </p:cNvPr>
          <p:cNvSpPr/>
          <p:nvPr/>
        </p:nvSpPr>
        <p:spPr>
          <a:xfrm>
            <a:off x="6790004" y="5409268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56C2B028-A555-421B-A49B-25BBA104FEEA}"/>
              </a:ext>
            </a:extLst>
          </p:cNvPr>
          <p:cNvSpPr/>
          <p:nvPr/>
        </p:nvSpPr>
        <p:spPr>
          <a:xfrm>
            <a:off x="5289454" y="5270328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34EFE19-F6A3-4622-A67F-CFC43EF9789E}"/>
              </a:ext>
            </a:extLst>
          </p:cNvPr>
          <p:cNvSpPr/>
          <p:nvPr/>
        </p:nvSpPr>
        <p:spPr>
          <a:xfrm>
            <a:off x="4614203" y="4579642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2AA373E-26C6-4454-9A27-23B40FBDB012}"/>
              </a:ext>
            </a:extLst>
          </p:cNvPr>
          <p:cNvSpPr/>
          <p:nvPr/>
        </p:nvSpPr>
        <p:spPr>
          <a:xfrm>
            <a:off x="6367973" y="3333508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167386-B796-44F9-805A-D297378E5350}"/>
              </a:ext>
            </a:extLst>
          </p:cNvPr>
          <p:cNvSpPr/>
          <p:nvPr/>
        </p:nvSpPr>
        <p:spPr>
          <a:xfrm>
            <a:off x="6748970" y="4817641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E88E5B4F-9899-43CA-B3B0-FC107FD0A12D}"/>
              </a:ext>
            </a:extLst>
          </p:cNvPr>
          <p:cNvSpPr/>
          <p:nvPr/>
        </p:nvSpPr>
        <p:spPr>
          <a:xfrm>
            <a:off x="5911946" y="3828373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18329BD-4175-4D3A-8ECE-78AA77EDBBEB}"/>
              </a:ext>
            </a:extLst>
          </p:cNvPr>
          <p:cNvSpPr/>
          <p:nvPr/>
        </p:nvSpPr>
        <p:spPr>
          <a:xfrm>
            <a:off x="5209733" y="4266060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545DA54C-B912-4427-ABAB-E0AB99BE4339}"/>
              </a:ext>
            </a:extLst>
          </p:cNvPr>
          <p:cNvSpPr/>
          <p:nvPr/>
        </p:nvSpPr>
        <p:spPr>
          <a:xfrm>
            <a:off x="4858042" y="3717200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DA15BD09-DCE3-430A-A0B3-9AD7C886D484}"/>
              </a:ext>
            </a:extLst>
          </p:cNvPr>
          <p:cNvSpPr/>
          <p:nvPr/>
        </p:nvSpPr>
        <p:spPr>
          <a:xfrm>
            <a:off x="5772442" y="4852598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88C63C3F-E6F2-46D4-A1BE-E6704D4B3B19}"/>
              </a:ext>
            </a:extLst>
          </p:cNvPr>
          <p:cNvSpPr/>
          <p:nvPr/>
        </p:nvSpPr>
        <p:spPr>
          <a:xfrm>
            <a:off x="8031479" y="3924360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4126EB4E-D3AB-4469-951C-3266B1111884}"/>
              </a:ext>
            </a:extLst>
          </p:cNvPr>
          <p:cNvSpPr/>
          <p:nvPr/>
        </p:nvSpPr>
        <p:spPr>
          <a:xfrm>
            <a:off x="7610621" y="3423931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1AE6C2C-AD98-4B57-BC1B-0DB756D58AF7}"/>
              </a:ext>
            </a:extLst>
          </p:cNvPr>
          <p:cNvSpPr/>
          <p:nvPr/>
        </p:nvSpPr>
        <p:spPr>
          <a:xfrm>
            <a:off x="7554351" y="4768194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31A5B89-9074-4567-A08B-C14FC122F3F3}"/>
              </a:ext>
            </a:extLst>
          </p:cNvPr>
          <p:cNvSpPr/>
          <p:nvPr/>
        </p:nvSpPr>
        <p:spPr>
          <a:xfrm>
            <a:off x="6879100" y="4077508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2047969-1C42-4128-8D3D-145ADA99EEC8}"/>
              </a:ext>
            </a:extLst>
          </p:cNvPr>
          <p:cNvSpPr/>
          <p:nvPr/>
        </p:nvSpPr>
        <p:spPr>
          <a:xfrm>
            <a:off x="7779434" y="5534876"/>
            <a:ext cx="225083" cy="222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7E23BEC-6E57-456F-BEEE-F827C814A780}"/>
              </a:ext>
            </a:extLst>
          </p:cNvPr>
          <p:cNvSpPr txBox="1"/>
          <p:nvPr/>
        </p:nvSpPr>
        <p:spPr>
          <a:xfrm>
            <a:off x="2334061" y="5823495"/>
            <a:ext cx="466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u="sng" dirty="0"/>
              <a:t>Evolution non-linéaire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B3C8194-D143-427F-8823-6FE5E0CA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720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8591983-287C-4A1D-AF00-02721FD3DD1D}"/>
              </a:ext>
            </a:extLst>
          </p:cNvPr>
          <p:cNvSpPr txBox="1"/>
          <p:nvPr/>
        </p:nvSpPr>
        <p:spPr>
          <a:xfrm>
            <a:off x="963637" y="523212"/>
            <a:ext cx="721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Règles de fonctionnement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05E40CA-CD7E-4E19-882D-59BDFF12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28" y="1736922"/>
            <a:ext cx="2762250" cy="1905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D6F88B2-39F7-4F63-B526-B8C517BD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591" y="1394899"/>
            <a:ext cx="1835541" cy="2553071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61269E9C-66F6-4ADA-BA58-BA77A9ED4855}"/>
              </a:ext>
            </a:extLst>
          </p:cNvPr>
          <p:cNvSpPr/>
          <p:nvPr/>
        </p:nvSpPr>
        <p:spPr>
          <a:xfrm>
            <a:off x="3052688" y="2379046"/>
            <a:ext cx="2250831" cy="58477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3A2D761-A9C3-442F-8BE9-A6679ABF0CA7}"/>
              </a:ext>
            </a:extLst>
          </p:cNvPr>
          <p:cNvSpPr txBox="1"/>
          <p:nvPr/>
        </p:nvSpPr>
        <p:spPr>
          <a:xfrm>
            <a:off x="5465591" y="4949793"/>
            <a:ext cx="22437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/>
              <a:t>Gagne :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Expérience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Ingrédients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19FE4E1-405F-48D8-890B-B17C08B236EE}"/>
              </a:ext>
            </a:extLst>
          </p:cNvPr>
          <p:cNvSpPr txBox="1"/>
          <p:nvPr/>
        </p:nvSpPr>
        <p:spPr>
          <a:xfrm>
            <a:off x="1434613" y="5106569"/>
            <a:ext cx="22437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/>
              <a:t>Utilise :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Ingrédients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D4708D1-91C3-494B-A103-70533343AA74}"/>
              </a:ext>
            </a:extLst>
          </p:cNvPr>
          <p:cNvSpPr txBox="1"/>
          <p:nvPr/>
        </p:nvSpPr>
        <p:spPr>
          <a:xfrm>
            <a:off x="1547155" y="3923922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cuisinier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23E2C13-3B64-4E0B-A0E5-11DEDA96A27F}"/>
              </a:ext>
            </a:extLst>
          </p:cNvPr>
          <p:cNvSpPr txBox="1"/>
          <p:nvPr/>
        </p:nvSpPr>
        <p:spPr>
          <a:xfrm>
            <a:off x="5845129" y="3927453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Recette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448799F2-6E23-4C97-9BBD-B378680A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89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7988C5B-EED3-444F-B374-FE7A34C378AA}"/>
              </a:ext>
            </a:extLst>
          </p:cNvPr>
          <p:cNvSpPr txBox="1"/>
          <p:nvPr/>
        </p:nvSpPr>
        <p:spPr>
          <a:xfrm>
            <a:off x="963637" y="458978"/>
            <a:ext cx="721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Règles de fonctionnement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0F2D3F38-0DD6-44CD-B27C-19F79021CFD5}"/>
              </a:ext>
            </a:extLst>
          </p:cNvPr>
          <p:cNvSpPr/>
          <p:nvPr/>
        </p:nvSpPr>
        <p:spPr>
          <a:xfrm>
            <a:off x="3052688" y="2097692"/>
            <a:ext cx="2250831" cy="58477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D685178-84AE-4615-BF58-8109235AAE73}"/>
              </a:ext>
            </a:extLst>
          </p:cNvPr>
          <p:cNvSpPr txBox="1"/>
          <p:nvPr/>
        </p:nvSpPr>
        <p:spPr>
          <a:xfrm>
            <a:off x="5507505" y="5361749"/>
            <a:ext cx="2876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/>
              <a:t>Gagne :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caractéristiques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A6238E3-E899-4EC2-860E-81E250A8D8A4}"/>
              </a:ext>
            </a:extLst>
          </p:cNvPr>
          <p:cNvSpPr txBox="1"/>
          <p:nvPr/>
        </p:nvSpPr>
        <p:spPr>
          <a:xfrm>
            <a:off x="1434613" y="4223155"/>
            <a:ext cx="22437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/>
              <a:t>Déblocage :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Ingrédients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745C967-B1E1-44E2-B0EF-ACA23F17D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84" y="1225355"/>
            <a:ext cx="3052688" cy="21352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366399B-7191-469A-8519-124646CC3E87}"/>
              </a:ext>
            </a:extLst>
          </p:cNvPr>
          <p:cNvSpPr txBox="1"/>
          <p:nvPr/>
        </p:nvSpPr>
        <p:spPr>
          <a:xfrm>
            <a:off x="6351566" y="3454712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Leçon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B53BD8F-F781-4FA0-BA2F-1FEE9F9389D5}"/>
              </a:ext>
            </a:extLst>
          </p:cNvPr>
          <p:cNvSpPr txBox="1"/>
          <p:nvPr/>
        </p:nvSpPr>
        <p:spPr>
          <a:xfrm>
            <a:off x="1434613" y="5361749"/>
            <a:ext cx="22437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/>
              <a:t>Réalisation :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expérience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4DBC45C-AA7B-45C5-A8E9-4F101C083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28" y="1455568"/>
            <a:ext cx="2762250" cy="1905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ABA20AB-1763-4C69-8B01-E20C3E61BDFE}"/>
              </a:ext>
            </a:extLst>
          </p:cNvPr>
          <p:cNvSpPr txBox="1"/>
          <p:nvPr/>
        </p:nvSpPr>
        <p:spPr>
          <a:xfrm>
            <a:off x="1547155" y="3522635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cuisinier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434195B-E985-48FC-BA6A-9E2ED5F2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153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679F1C3-EA0C-459E-BCD4-17C33CEF4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665" y="3074969"/>
            <a:ext cx="2119387" cy="146164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F923A20-8DEF-49A1-B54F-D29D0E2E9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380" y="4401584"/>
            <a:ext cx="1315036" cy="182909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3F027D-1A78-47D7-BC6B-C980CDBA8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24" y="4502173"/>
            <a:ext cx="2331576" cy="16308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1F0C06E-2E35-4E38-8612-E0478DC63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788" y="1155290"/>
            <a:ext cx="1516159" cy="1516159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419A276-49E9-46A0-A0CC-680E5C85F2A9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 flipH="1">
            <a:off x="4651359" y="2671449"/>
            <a:ext cx="10509" cy="403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0F6FD58-A124-4E06-A38E-ABB2B9DD9908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3018400" y="4345169"/>
            <a:ext cx="668802" cy="9724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A4AE07A-D7E4-4CCD-9052-4FE0039524CD}"/>
              </a:ext>
            </a:extLst>
          </p:cNvPr>
          <p:cNvCxnSpPr>
            <a:cxnSpLocks/>
          </p:cNvCxnSpPr>
          <p:nvPr/>
        </p:nvCxnSpPr>
        <p:spPr>
          <a:xfrm>
            <a:off x="5669284" y="4345169"/>
            <a:ext cx="984882" cy="7170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62F568B1-B296-428E-A055-F1265EE7B962}"/>
              </a:ext>
            </a:extLst>
          </p:cNvPr>
          <p:cNvSpPr txBox="1"/>
          <p:nvPr/>
        </p:nvSpPr>
        <p:spPr>
          <a:xfrm>
            <a:off x="3988488" y="4600545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cuisinier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790DB49-3C05-433D-83CC-86E6D0E5A467}"/>
              </a:ext>
            </a:extLst>
          </p:cNvPr>
          <p:cNvSpPr txBox="1"/>
          <p:nvPr/>
        </p:nvSpPr>
        <p:spPr>
          <a:xfrm>
            <a:off x="1260089" y="4073073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Leçon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6511EF3-89C1-4186-9E69-E5578146CF13}"/>
              </a:ext>
            </a:extLst>
          </p:cNvPr>
          <p:cNvSpPr txBox="1"/>
          <p:nvPr/>
        </p:nvSpPr>
        <p:spPr>
          <a:xfrm>
            <a:off x="6839101" y="3939918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Recette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7B9D6A8-4E51-44F7-A30B-0DD15CF1807F}"/>
              </a:ext>
            </a:extLst>
          </p:cNvPr>
          <p:cNvSpPr txBox="1"/>
          <p:nvPr/>
        </p:nvSpPr>
        <p:spPr>
          <a:xfrm>
            <a:off x="5628542" y="1541868"/>
            <a:ext cx="161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Utilisateur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44F11D-056C-4A9F-A42B-5C0F8BD83A56}"/>
              </a:ext>
            </a:extLst>
          </p:cNvPr>
          <p:cNvSpPr/>
          <p:nvPr/>
        </p:nvSpPr>
        <p:spPr>
          <a:xfrm>
            <a:off x="2652532" y="517125"/>
            <a:ext cx="38389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/>
              <a:t>Définition des entités 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41AAEF20-C99D-47AD-A397-B634E0989959}"/>
              </a:ext>
            </a:extLst>
          </p:cNvPr>
          <p:cNvGrpSpPr/>
          <p:nvPr/>
        </p:nvGrpSpPr>
        <p:grpSpPr>
          <a:xfrm>
            <a:off x="983675" y="1757280"/>
            <a:ext cx="2049998" cy="1608973"/>
            <a:chOff x="983675" y="1757280"/>
            <a:chExt cx="2049998" cy="1608973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87B89073-89BC-460A-A339-8CB14BF98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4781" y="1976077"/>
              <a:ext cx="1098892" cy="1098892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E41F17D-7E49-4E52-9C80-96A858A14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3675" y="1757280"/>
              <a:ext cx="990304" cy="990304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9D0C0A7C-A855-4CA6-A58B-8AF5D18EFEFD}"/>
                </a:ext>
              </a:extLst>
            </p:cNvPr>
            <p:cNvSpPr txBox="1"/>
            <p:nvPr/>
          </p:nvSpPr>
          <p:spPr>
            <a:xfrm>
              <a:off x="1030476" y="2904588"/>
              <a:ext cx="1618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Ingrédient</a:t>
              </a:r>
            </a:p>
          </p:txBody>
        </p:sp>
      </p:grp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2A458B9-21C2-4C0B-9C46-97C0E661A841}"/>
              </a:ext>
            </a:extLst>
          </p:cNvPr>
          <p:cNvCxnSpPr>
            <a:cxnSpLocks/>
          </p:cNvCxnSpPr>
          <p:nvPr/>
        </p:nvCxnSpPr>
        <p:spPr>
          <a:xfrm flipH="1" flipV="1">
            <a:off x="2785707" y="2872425"/>
            <a:ext cx="1000123" cy="3514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D218EA4-B2AC-4222-BED6-E6F7A09F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4639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7D0A11-D98C-4ECC-9F9D-776E9FC8CF7F}"/>
              </a:ext>
            </a:extLst>
          </p:cNvPr>
          <p:cNvSpPr/>
          <p:nvPr/>
        </p:nvSpPr>
        <p:spPr>
          <a:xfrm>
            <a:off x="2321223" y="519229"/>
            <a:ext cx="4501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Conception / Architecture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8A31554-F452-4FB4-8C4F-043697A51806}"/>
              </a:ext>
            </a:extLst>
          </p:cNvPr>
          <p:cNvGrpSpPr/>
          <p:nvPr/>
        </p:nvGrpSpPr>
        <p:grpSpPr>
          <a:xfrm>
            <a:off x="753771" y="1751957"/>
            <a:ext cx="1683031" cy="1622376"/>
            <a:chOff x="915306" y="2030085"/>
            <a:chExt cx="1683031" cy="162237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817E14AD-4346-4196-B215-E73F38FB8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5306" y="2030085"/>
              <a:ext cx="1683031" cy="116071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CF7586CF-0B0F-42CB-B21A-E6E40A61153C}"/>
                </a:ext>
              </a:extLst>
            </p:cNvPr>
            <p:cNvSpPr txBox="1"/>
            <p:nvPr/>
          </p:nvSpPr>
          <p:spPr>
            <a:xfrm>
              <a:off x="1199574" y="3190796"/>
              <a:ext cx="1061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Entités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D0518F-1F76-460C-937B-2A6A398B856D}"/>
              </a:ext>
            </a:extLst>
          </p:cNvPr>
          <p:cNvGrpSpPr/>
          <p:nvPr/>
        </p:nvGrpSpPr>
        <p:grpSpPr>
          <a:xfrm>
            <a:off x="3545058" y="1822395"/>
            <a:ext cx="1683031" cy="1347930"/>
            <a:chOff x="3554637" y="1842866"/>
            <a:chExt cx="1683031" cy="1347930"/>
          </a:xfrm>
        </p:grpSpPr>
        <p:sp>
          <p:nvSpPr>
            <p:cNvPr id="6" name="Organigramme : Disque magnétique 5">
              <a:extLst>
                <a:ext uri="{FF2B5EF4-FFF2-40B4-BE49-F238E27FC236}">
                  <a16:creationId xmlns:a16="http://schemas.microsoft.com/office/drawing/2014/main" id="{7A7A27F0-39B8-47F2-8116-490DE6C25F4F}"/>
                </a:ext>
              </a:extLst>
            </p:cNvPr>
            <p:cNvSpPr/>
            <p:nvPr/>
          </p:nvSpPr>
          <p:spPr>
            <a:xfrm>
              <a:off x="3784207" y="1842866"/>
              <a:ext cx="1223889" cy="886265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9E9F232-B217-4DA1-8D45-0F31B0749C91}"/>
                </a:ext>
              </a:extLst>
            </p:cNvPr>
            <p:cNvSpPr txBox="1"/>
            <p:nvPr/>
          </p:nvSpPr>
          <p:spPr>
            <a:xfrm>
              <a:off x="3554637" y="2729131"/>
              <a:ext cx="1683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Repository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7173603-032F-4E5F-A843-3CB66DB16A03}"/>
              </a:ext>
            </a:extLst>
          </p:cNvPr>
          <p:cNvGrpSpPr/>
          <p:nvPr/>
        </p:nvGrpSpPr>
        <p:grpSpPr>
          <a:xfrm>
            <a:off x="4106589" y="3720448"/>
            <a:ext cx="1121500" cy="2191949"/>
            <a:chOff x="922466" y="3840527"/>
            <a:chExt cx="1121500" cy="2191949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A49E68B-6D8E-4E5B-B0D1-55636B094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466" y="3840527"/>
              <a:ext cx="1061080" cy="1730284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C1A67EA-2182-4152-B989-DC6AF6530E45}"/>
                </a:ext>
              </a:extLst>
            </p:cNvPr>
            <p:cNvSpPr txBox="1"/>
            <p:nvPr/>
          </p:nvSpPr>
          <p:spPr>
            <a:xfrm>
              <a:off x="982886" y="5570811"/>
              <a:ext cx="1061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DTO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C91683B-ABA0-4CAF-B0A9-87FD94C0F779}"/>
              </a:ext>
            </a:extLst>
          </p:cNvPr>
          <p:cNvGrpSpPr/>
          <p:nvPr/>
        </p:nvGrpSpPr>
        <p:grpSpPr>
          <a:xfrm>
            <a:off x="6272540" y="3841189"/>
            <a:ext cx="2208629" cy="2496597"/>
            <a:chOff x="6584710" y="3966647"/>
            <a:chExt cx="2208629" cy="2496597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16B877BF-DBBD-4775-96E6-AE32725FA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6" r="12769" b="20529"/>
            <a:stretch/>
          </p:blipFill>
          <p:spPr>
            <a:xfrm>
              <a:off x="6584710" y="3966647"/>
              <a:ext cx="2208629" cy="1950469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AC05EDC-0C1E-4FF1-A990-9A073536F4A6}"/>
                </a:ext>
              </a:extLst>
            </p:cNvPr>
            <p:cNvSpPr txBox="1"/>
            <p:nvPr/>
          </p:nvSpPr>
          <p:spPr>
            <a:xfrm>
              <a:off x="6641496" y="6001579"/>
              <a:ext cx="2095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Exposition API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57C5D78-2E2D-4431-B60A-5482C8744C52}"/>
              </a:ext>
            </a:extLst>
          </p:cNvPr>
          <p:cNvGrpSpPr/>
          <p:nvPr/>
        </p:nvGrpSpPr>
        <p:grpSpPr>
          <a:xfrm>
            <a:off x="1198710" y="3720447"/>
            <a:ext cx="1730285" cy="2262553"/>
            <a:chOff x="1595286" y="4085465"/>
            <a:chExt cx="1730285" cy="2262553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C374841-EBCB-48F5-9672-0E3240D066AB}"/>
                </a:ext>
              </a:extLst>
            </p:cNvPr>
            <p:cNvSpPr txBox="1"/>
            <p:nvPr/>
          </p:nvSpPr>
          <p:spPr>
            <a:xfrm>
              <a:off x="1595286" y="5886353"/>
              <a:ext cx="1683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Services</a:t>
              </a:r>
            </a:p>
          </p:txBody>
        </p:sp>
        <p:pic>
          <p:nvPicPr>
            <p:cNvPr id="1026" name="Picture 2" descr="Gear Wheel PNG Images | Vector and PSD Files | Free Download on Pngtree">
              <a:extLst>
                <a:ext uri="{FF2B5EF4-FFF2-40B4-BE49-F238E27FC236}">
                  <a16:creationId xmlns:a16="http://schemas.microsoft.com/office/drawing/2014/main" id="{78E84CE7-C19B-4FDE-A4C6-9B9FE4BE4D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286" y="4085465"/>
              <a:ext cx="1730285" cy="173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FA0552E5-15ED-4EF7-ACE2-A64AFFF585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915" y="1287441"/>
            <a:ext cx="1884282" cy="188428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3E7AABB-FD50-4833-A2B7-E5A608204517}"/>
              </a:ext>
            </a:extLst>
          </p:cNvPr>
          <p:cNvSpPr txBox="1"/>
          <p:nvPr/>
        </p:nvSpPr>
        <p:spPr>
          <a:xfrm>
            <a:off x="6686125" y="2924823"/>
            <a:ext cx="1683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BDD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735FB73-8D3E-4115-B43B-3F46FBBB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92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7D0A11-D98C-4ECC-9F9D-776E9FC8CF7F}"/>
              </a:ext>
            </a:extLst>
          </p:cNvPr>
          <p:cNvSpPr/>
          <p:nvPr/>
        </p:nvSpPr>
        <p:spPr>
          <a:xfrm>
            <a:off x="2321223" y="520201"/>
            <a:ext cx="4501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Conception / Architecture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8A31554-F452-4FB4-8C4F-043697A51806}"/>
              </a:ext>
            </a:extLst>
          </p:cNvPr>
          <p:cNvGrpSpPr/>
          <p:nvPr/>
        </p:nvGrpSpPr>
        <p:grpSpPr>
          <a:xfrm>
            <a:off x="753771" y="1751957"/>
            <a:ext cx="1683031" cy="1622376"/>
            <a:chOff x="915306" y="2030085"/>
            <a:chExt cx="1683031" cy="162237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817E14AD-4346-4196-B215-E73F38FB8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5306" y="2030085"/>
              <a:ext cx="1683031" cy="116071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CF7586CF-0B0F-42CB-B21A-E6E40A61153C}"/>
                </a:ext>
              </a:extLst>
            </p:cNvPr>
            <p:cNvSpPr txBox="1"/>
            <p:nvPr/>
          </p:nvSpPr>
          <p:spPr>
            <a:xfrm>
              <a:off x="1199574" y="3190796"/>
              <a:ext cx="1061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Entités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D0518F-1F76-460C-937B-2A6A398B856D}"/>
              </a:ext>
            </a:extLst>
          </p:cNvPr>
          <p:cNvGrpSpPr/>
          <p:nvPr/>
        </p:nvGrpSpPr>
        <p:grpSpPr>
          <a:xfrm>
            <a:off x="3545058" y="1822395"/>
            <a:ext cx="1683031" cy="1347930"/>
            <a:chOff x="3554637" y="1842866"/>
            <a:chExt cx="1683031" cy="1347930"/>
          </a:xfrm>
        </p:grpSpPr>
        <p:sp>
          <p:nvSpPr>
            <p:cNvPr id="6" name="Organigramme : Disque magnétique 5">
              <a:extLst>
                <a:ext uri="{FF2B5EF4-FFF2-40B4-BE49-F238E27FC236}">
                  <a16:creationId xmlns:a16="http://schemas.microsoft.com/office/drawing/2014/main" id="{7A7A27F0-39B8-47F2-8116-490DE6C25F4F}"/>
                </a:ext>
              </a:extLst>
            </p:cNvPr>
            <p:cNvSpPr/>
            <p:nvPr/>
          </p:nvSpPr>
          <p:spPr>
            <a:xfrm>
              <a:off x="3784207" y="1842866"/>
              <a:ext cx="1223889" cy="886265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9E9F232-B217-4DA1-8D45-0F31B0749C91}"/>
                </a:ext>
              </a:extLst>
            </p:cNvPr>
            <p:cNvSpPr txBox="1"/>
            <p:nvPr/>
          </p:nvSpPr>
          <p:spPr>
            <a:xfrm>
              <a:off x="3554637" y="2729131"/>
              <a:ext cx="1683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Repository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7173603-032F-4E5F-A843-3CB66DB16A03}"/>
              </a:ext>
            </a:extLst>
          </p:cNvPr>
          <p:cNvGrpSpPr/>
          <p:nvPr/>
        </p:nvGrpSpPr>
        <p:grpSpPr>
          <a:xfrm>
            <a:off x="4106589" y="3747756"/>
            <a:ext cx="1121500" cy="2191949"/>
            <a:chOff x="922466" y="3840527"/>
            <a:chExt cx="1121500" cy="2191949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A49E68B-6D8E-4E5B-B0D1-55636B094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466" y="3840527"/>
              <a:ext cx="1061080" cy="1730284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C1A67EA-2182-4152-B989-DC6AF6530E45}"/>
                </a:ext>
              </a:extLst>
            </p:cNvPr>
            <p:cNvSpPr txBox="1"/>
            <p:nvPr/>
          </p:nvSpPr>
          <p:spPr>
            <a:xfrm>
              <a:off x="982886" y="5570811"/>
              <a:ext cx="1061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DTO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C91683B-ABA0-4CAF-B0A9-87FD94C0F779}"/>
              </a:ext>
            </a:extLst>
          </p:cNvPr>
          <p:cNvGrpSpPr/>
          <p:nvPr/>
        </p:nvGrpSpPr>
        <p:grpSpPr>
          <a:xfrm>
            <a:off x="6272540" y="3868497"/>
            <a:ext cx="2208629" cy="2496597"/>
            <a:chOff x="6584710" y="3966647"/>
            <a:chExt cx="2208629" cy="2496597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16B877BF-DBBD-4775-96E6-AE32725FA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6" r="12769" b="20529"/>
            <a:stretch/>
          </p:blipFill>
          <p:spPr>
            <a:xfrm>
              <a:off x="6584710" y="3966647"/>
              <a:ext cx="2208629" cy="1950469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AC05EDC-0C1E-4FF1-A990-9A073536F4A6}"/>
                </a:ext>
              </a:extLst>
            </p:cNvPr>
            <p:cNvSpPr txBox="1"/>
            <p:nvPr/>
          </p:nvSpPr>
          <p:spPr>
            <a:xfrm>
              <a:off x="6641496" y="6001579"/>
              <a:ext cx="2095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Exposition API</a:t>
              </a:r>
            </a:p>
          </p:txBody>
        </p:sp>
      </p:grp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35E840B-1FF1-4D2B-8B2B-DDACA17ED138}"/>
              </a:ext>
            </a:extLst>
          </p:cNvPr>
          <p:cNvCxnSpPr/>
          <p:nvPr/>
        </p:nvCxnSpPr>
        <p:spPr>
          <a:xfrm>
            <a:off x="2658794" y="2335237"/>
            <a:ext cx="886264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305349CF-CFFD-4D41-B47D-143A311DA142}"/>
              </a:ext>
            </a:extLst>
          </p:cNvPr>
          <p:cNvCxnSpPr/>
          <p:nvPr/>
        </p:nvCxnSpPr>
        <p:spPr>
          <a:xfrm>
            <a:off x="3148482" y="4794653"/>
            <a:ext cx="886264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9A2EB00-7F38-4B7A-B587-34C5EFB7767F}"/>
              </a:ext>
            </a:extLst>
          </p:cNvPr>
          <p:cNvCxnSpPr/>
          <p:nvPr/>
        </p:nvCxnSpPr>
        <p:spPr>
          <a:xfrm>
            <a:off x="5228089" y="4794653"/>
            <a:ext cx="886264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A931B1D5-22AA-49A0-8780-D6A1F98D2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15" y="1287441"/>
            <a:ext cx="1884282" cy="1884282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C40AA8A9-2A28-4A74-B680-BC93943CB0DD}"/>
              </a:ext>
            </a:extLst>
          </p:cNvPr>
          <p:cNvSpPr txBox="1"/>
          <p:nvPr/>
        </p:nvSpPr>
        <p:spPr>
          <a:xfrm>
            <a:off x="6686125" y="2924823"/>
            <a:ext cx="1683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BDD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3A87BF20-5733-4C5A-AF2F-69A09A598610}"/>
              </a:ext>
            </a:extLst>
          </p:cNvPr>
          <p:cNvCxnSpPr>
            <a:cxnSpLocks/>
          </p:cNvCxnSpPr>
          <p:nvPr/>
        </p:nvCxnSpPr>
        <p:spPr>
          <a:xfrm>
            <a:off x="5228089" y="2229582"/>
            <a:ext cx="128284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A12E5B96-49E4-4352-8366-555F456C16AF}"/>
              </a:ext>
            </a:extLst>
          </p:cNvPr>
          <p:cNvGrpSpPr/>
          <p:nvPr/>
        </p:nvGrpSpPr>
        <p:grpSpPr>
          <a:xfrm>
            <a:off x="1198710" y="3747755"/>
            <a:ext cx="1730285" cy="2262553"/>
            <a:chOff x="1595286" y="4085465"/>
            <a:chExt cx="1730285" cy="2262553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F4044EA9-7099-49FA-A1E8-C95355DBAF23}"/>
                </a:ext>
              </a:extLst>
            </p:cNvPr>
            <p:cNvSpPr txBox="1"/>
            <p:nvPr/>
          </p:nvSpPr>
          <p:spPr>
            <a:xfrm>
              <a:off x="1595286" y="5886353"/>
              <a:ext cx="1683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Services</a:t>
              </a:r>
            </a:p>
          </p:txBody>
        </p:sp>
        <p:pic>
          <p:nvPicPr>
            <p:cNvPr id="36" name="Picture 2" descr="Gear Wheel PNG Images | Vector and PSD Files | Free Download on Pngtree">
              <a:extLst>
                <a:ext uri="{FF2B5EF4-FFF2-40B4-BE49-F238E27FC236}">
                  <a16:creationId xmlns:a16="http://schemas.microsoft.com/office/drawing/2014/main" id="{98B87CE8-99E6-425C-AEAD-FE7E7303B2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286" y="4085465"/>
              <a:ext cx="1730285" cy="173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50182B3B-6E55-4BD1-969D-68F79C5BCDE4}"/>
              </a:ext>
            </a:extLst>
          </p:cNvPr>
          <p:cNvCxnSpPr>
            <a:cxnSpLocks/>
          </p:cNvCxnSpPr>
          <p:nvPr/>
        </p:nvCxnSpPr>
        <p:spPr>
          <a:xfrm>
            <a:off x="1501773" y="3385426"/>
            <a:ext cx="133612" cy="656466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E22DD87-648B-45BE-BC18-4A8F52E7E806}"/>
              </a:ext>
            </a:extLst>
          </p:cNvPr>
          <p:cNvCxnSpPr>
            <a:cxnSpLocks/>
          </p:cNvCxnSpPr>
          <p:nvPr/>
        </p:nvCxnSpPr>
        <p:spPr>
          <a:xfrm flipV="1">
            <a:off x="2813538" y="3170325"/>
            <a:ext cx="961090" cy="915141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CAFDE9-F28C-42FB-A043-2F465115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4953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rganigramme : Alternative 26">
            <a:extLst>
              <a:ext uri="{FF2B5EF4-FFF2-40B4-BE49-F238E27FC236}">
                <a16:creationId xmlns:a16="http://schemas.microsoft.com/office/drawing/2014/main" id="{AC5116D3-7440-4A61-8100-D79B48A8A390}"/>
              </a:ext>
            </a:extLst>
          </p:cNvPr>
          <p:cNvSpPr/>
          <p:nvPr/>
        </p:nvSpPr>
        <p:spPr>
          <a:xfrm>
            <a:off x="154745" y="1889211"/>
            <a:ext cx="5120640" cy="4037427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81E67D-D695-4271-9E67-094A2766C03D}"/>
              </a:ext>
            </a:extLst>
          </p:cNvPr>
          <p:cNvSpPr/>
          <p:nvPr/>
        </p:nvSpPr>
        <p:spPr>
          <a:xfrm>
            <a:off x="2321223" y="618060"/>
            <a:ext cx="4501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Conception / Architecture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E55D7FE-CABD-43D9-A854-38791F7685B5}"/>
              </a:ext>
            </a:extLst>
          </p:cNvPr>
          <p:cNvGrpSpPr/>
          <p:nvPr/>
        </p:nvGrpSpPr>
        <p:grpSpPr>
          <a:xfrm>
            <a:off x="733819" y="2595737"/>
            <a:ext cx="3992926" cy="3187779"/>
            <a:chOff x="683959" y="1287441"/>
            <a:chExt cx="8193786" cy="5425107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C314C3CC-6298-4DFF-8DD0-34364C1B959E}"/>
                </a:ext>
              </a:extLst>
            </p:cNvPr>
            <p:cNvGrpSpPr/>
            <p:nvPr/>
          </p:nvGrpSpPr>
          <p:grpSpPr>
            <a:xfrm>
              <a:off x="683959" y="1751957"/>
              <a:ext cx="1752843" cy="1607660"/>
              <a:chOff x="845494" y="2030085"/>
              <a:chExt cx="1752843" cy="1607660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B1346473-5BC4-47D2-A7E6-B244533E7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5306" y="2030085"/>
                <a:ext cx="1683031" cy="116071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50EECFD-9975-4519-9853-01BFA9F4DBEE}"/>
                  </a:ext>
                </a:extLst>
              </p:cNvPr>
              <p:cNvSpPr txBox="1"/>
              <p:nvPr/>
            </p:nvSpPr>
            <p:spPr>
              <a:xfrm>
                <a:off x="845494" y="3166335"/>
                <a:ext cx="1683032" cy="471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/>
                  <a:t>Entités</a:t>
                </a:r>
              </a:p>
            </p:txBody>
          </p: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E66BA43C-330A-4C50-9D56-0AEF207D6466}"/>
                </a:ext>
              </a:extLst>
            </p:cNvPr>
            <p:cNvGrpSpPr/>
            <p:nvPr/>
          </p:nvGrpSpPr>
          <p:grpSpPr>
            <a:xfrm>
              <a:off x="3278317" y="1822395"/>
              <a:ext cx="1949772" cy="1357672"/>
              <a:chOff x="3287896" y="1842866"/>
              <a:chExt cx="1949772" cy="1357672"/>
            </a:xfrm>
          </p:grpSpPr>
          <p:sp>
            <p:nvSpPr>
              <p:cNvPr id="7" name="Organigramme : Disque magnétique 6">
                <a:extLst>
                  <a:ext uri="{FF2B5EF4-FFF2-40B4-BE49-F238E27FC236}">
                    <a16:creationId xmlns:a16="http://schemas.microsoft.com/office/drawing/2014/main" id="{BC3C007D-F5E9-4CED-AA59-749056FCBDA0}"/>
                  </a:ext>
                </a:extLst>
              </p:cNvPr>
              <p:cNvSpPr/>
              <p:nvPr/>
            </p:nvSpPr>
            <p:spPr>
              <a:xfrm>
                <a:off x="3784207" y="1842866"/>
                <a:ext cx="1223889" cy="886265"/>
              </a:xfrm>
              <a:prstGeom prst="flowChartMagneticDisk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/>
              </a:p>
            </p:txBody>
          </p:sp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B1EA0C8-6429-4053-9972-9FAE31675743}"/>
                  </a:ext>
                </a:extLst>
              </p:cNvPr>
              <p:cNvSpPr txBox="1"/>
              <p:nvPr/>
            </p:nvSpPr>
            <p:spPr>
              <a:xfrm>
                <a:off x="3287896" y="2729129"/>
                <a:ext cx="1949772" cy="471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/>
                  <a:t>Repository</a:t>
                </a:r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5D574C46-B153-4048-A955-3FF0D107D39E}"/>
                </a:ext>
              </a:extLst>
            </p:cNvPr>
            <p:cNvGrpSpPr/>
            <p:nvPr/>
          </p:nvGrpSpPr>
          <p:grpSpPr>
            <a:xfrm>
              <a:off x="4503165" y="4085466"/>
              <a:ext cx="1121500" cy="2007283"/>
              <a:chOff x="922466" y="3840527"/>
              <a:chExt cx="1121500" cy="2007283"/>
            </a:xfrm>
          </p:grpSpPr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74FFCDB6-E544-4F36-929C-14C5AF717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466" y="3840527"/>
                <a:ext cx="1061080" cy="1730284"/>
              </a:xfrm>
              <a:prstGeom prst="rect">
                <a:avLst/>
              </a:prstGeom>
            </p:spPr>
          </p:pic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0C2E898F-79C4-4792-9E00-19D772197166}"/>
                  </a:ext>
                </a:extLst>
              </p:cNvPr>
              <p:cNvSpPr txBox="1"/>
              <p:nvPr/>
            </p:nvSpPr>
            <p:spPr>
              <a:xfrm>
                <a:off x="982886" y="5570811"/>
                <a:ext cx="1061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/>
                  <a:t>DTO</a:t>
                </a:r>
              </a:p>
            </p:txBody>
          </p:sp>
        </p:grp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2606A0AB-941B-4781-A17E-295168484D3E}"/>
                </a:ext>
              </a:extLst>
            </p:cNvPr>
            <p:cNvGrpSpPr/>
            <p:nvPr/>
          </p:nvGrpSpPr>
          <p:grpSpPr>
            <a:xfrm>
              <a:off x="6510930" y="4206207"/>
              <a:ext cx="2366815" cy="2506341"/>
              <a:chOff x="6426524" y="3966647"/>
              <a:chExt cx="2366815" cy="2506341"/>
            </a:xfrm>
          </p:grpSpPr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36720341-0F94-472F-AE60-AB189AB69A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0136" r="12769" b="20529"/>
              <a:stretch/>
            </p:blipFill>
            <p:spPr>
              <a:xfrm>
                <a:off x="6584710" y="3966647"/>
                <a:ext cx="2208629" cy="1950469"/>
              </a:xfrm>
              <a:prstGeom prst="rect">
                <a:avLst/>
              </a:prstGeom>
            </p:spPr>
          </p:pic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53A68CD-9028-4AC0-9152-736750BA6F27}"/>
                  </a:ext>
                </a:extLst>
              </p:cNvPr>
              <p:cNvSpPr txBox="1"/>
              <p:nvPr/>
            </p:nvSpPr>
            <p:spPr>
              <a:xfrm>
                <a:off x="6426524" y="6001579"/>
                <a:ext cx="2310028" cy="471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/>
                  <a:t>Exposition API</a:t>
                </a:r>
              </a:p>
            </p:txBody>
          </p:sp>
        </p:grp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FDF88F33-93BD-4A3E-BB49-6004ADD3F2AC}"/>
                </a:ext>
              </a:extLst>
            </p:cNvPr>
            <p:cNvCxnSpPr/>
            <p:nvPr/>
          </p:nvCxnSpPr>
          <p:spPr>
            <a:xfrm>
              <a:off x="2658794" y="2335237"/>
              <a:ext cx="886264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73737A32-6790-4B10-BAC5-38414AA6C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3538" y="3170325"/>
              <a:ext cx="961090" cy="915141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F3C74CB3-1A8A-4960-BC24-EAABE47EA3BA}"/>
                </a:ext>
              </a:extLst>
            </p:cNvPr>
            <p:cNvCxnSpPr/>
            <p:nvPr/>
          </p:nvCxnSpPr>
          <p:spPr>
            <a:xfrm>
              <a:off x="3545058" y="5132363"/>
              <a:ext cx="886264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69EE4E73-2462-46DD-B39C-F07C2B6BBD31}"/>
                </a:ext>
              </a:extLst>
            </p:cNvPr>
            <p:cNvCxnSpPr/>
            <p:nvPr/>
          </p:nvCxnSpPr>
          <p:spPr>
            <a:xfrm>
              <a:off x="5624665" y="5132363"/>
              <a:ext cx="886264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6063ED7B-722D-48C2-9BDF-6133BCBD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5915" y="1287441"/>
              <a:ext cx="1884282" cy="1884282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3A54698-642A-4AD9-83D3-3B37C31A1B65}"/>
                </a:ext>
              </a:extLst>
            </p:cNvPr>
            <p:cNvSpPr txBox="1"/>
            <p:nvPr/>
          </p:nvSpPr>
          <p:spPr>
            <a:xfrm>
              <a:off x="6686125" y="2924823"/>
              <a:ext cx="16830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BDD</a:t>
              </a:r>
            </a:p>
          </p:txBody>
        </p: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92AAC919-E3DD-4063-A152-18F0C3114892}"/>
                </a:ext>
              </a:extLst>
            </p:cNvPr>
            <p:cNvCxnSpPr>
              <a:cxnSpLocks/>
            </p:cNvCxnSpPr>
            <p:nvPr/>
          </p:nvCxnSpPr>
          <p:spPr>
            <a:xfrm>
              <a:off x="5228089" y="2229582"/>
              <a:ext cx="1282840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C8608DD6-4377-4339-9AA5-AFE855EFB8B2}"/>
                </a:ext>
              </a:extLst>
            </p:cNvPr>
            <p:cNvCxnSpPr>
              <a:cxnSpLocks/>
            </p:cNvCxnSpPr>
            <p:nvPr/>
          </p:nvCxnSpPr>
          <p:spPr>
            <a:xfrm>
              <a:off x="1779594" y="3400910"/>
              <a:ext cx="133612" cy="656466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8C32409A-B066-4DA7-8876-7991743A94A3}"/>
              </a:ext>
            </a:extLst>
          </p:cNvPr>
          <p:cNvSpPr txBox="1"/>
          <p:nvPr/>
        </p:nvSpPr>
        <p:spPr>
          <a:xfrm>
            <a:off x="393896" y="2040478"/>
            <a:ext cx="4642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API Back  : </a:t>
            </a:r>
            <a:r>
              <a:rPr lang="fr-FR" sz="2400" dirty="0" err="1"/>
              <a:t>SpringBoot</a:t>
            </a:r>
            <a:r>
              <a:rPr lang="fr-FR" sz="2400" dirty="0"/>
              <a:t>, Hibernate, … 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675E331-A8AB-4D47-B484-EC7050D786A1}"/>
              </a:ext>
            </a:extLst>
          </p:cNvPr>
          <p:cNvGrpSpPr/>
          <p:nvPr/>
        </p:nvGrpSpPr>
        <p:grpSpPr>
          <a:xfrm>
            <a:off x="884501" y="4322244"/>
            <a:ext cx="1066051" cy="1280213"/>
            <a:chOff x="1595286" y="4085465"/>
            <a:chExt cx="1730285" cy="2077887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21EA7CE5-EA38-4B4B-98A6-C777B2C2B978}"/>
                </a:ext>
              </a:extLst>
            </p:cNvPr>
            <p:cNvSpPr txBox="1"/>
            <p:nvPr/>
          </p:nvSpPr>
          <p:spPr>
            <a:xfrm>
              <a:off x="1595286" y="5886353"/>
              <a:ext cx="16830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Services</a:t>
              </a:r>
            </a:p>
          </p:txBody>
        </p:sp>
        <p:pic>
          <p:nvPicPr>
            <p:cNvPr id="31" name="Picture 2" descr="Gear Wheel PNG Images | Vector and PSD Files | Free Download on Pngtree">
              <a:extLst>
                <a:ext uri="{FF2B5EF4-FFF2-40B4-BE49-F238E27FC236}">
                  <a16:creationId xmlns:a16="http://schemas.microsoft.com/office/drawing/2014/main" id="{8B7D79DD-08B1-4D8D-889F-D3B869A14E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286" y="4085465"/>
              <a:ext cx="1730285" cy="173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1A00CC5-D22D-464D-8A10-F365B157190A}"/>
              </a:ext>
            </a:extLst>
          </p:cNvPr>
          <p:cNvGrpSpPr/>
          <p:nvPr/>
        </p:nvGrpSpPr>
        <p:grpSpPr>
          <a:xfrm>
            <a:off x="5800046" y="1889210"/>
            <a:ext cx="3048616" cy="4037427"/>
            <a:chOff x="5722479" y="1889210"/>
            <a:chExt cx="3048616" cy="4037427"/>
          </a:xfrm>
        </p:grpSpPr>
        <p:sp>
          <p:nvSpPr>
            <p:cNvPr id="32" name="Organigramme : Alternative 31">
              <a:extLst>
                <a:ext uri="{FF2B5EF4-FFF2-40B4-BE49-F238E27FC236}">
                  <a16:creationId xmlns:a16="http://schemas.microsoft.com/office/drawing/2014/main" id="{B29A1BA8-D356-44F3-89FE-944D5FAB1E60}"/>
                </a:ext>
              </a:extLst>
            </p:cNvPr>
            <p:cNvSpPr/>
            <p:nvPr/>
          </p:nvSpPr>
          <p:spPr>
            <a:xfrm>
              <a:off x="5722479" y="1889210"/>
              <a:ext cx="3048616" cy="4037427"/>
            </a:xfrm>
            <a:prstGeom prst="flowChartAlternate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5634FCC5-D230-40A6-B080-508D878F9D71}"/>
                </a:ext>
              </a:extLst>
            </p:cNvPr>
            <p:cNvSpPr txBox="1"/>
            <p:nvPr/>
          </p:nvSpPr>
          <p:spPr>
            <a:xfrm>
              <a:off x="5948290" y="2040478"/>
              <a:ext cx="2450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Front : </a:t>
              </a:r>
              <a:r>
                <a:rPr lang="fr-FR" sz="2400" dirty="0" err="1"/>
                <a:t>Angular</a:t>
              </a:r>
              <a:endParaRPr lang="fr-FR" sz="2400" dirty="0"/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37C82F6B-F101-42A0-8737-04F643F77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5903" y="2874672"/>
              <a:ext cx="1108656" cy="1108656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48240B5B-3F13-482D-8F29-68E746DFD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970" r="31614"/>
            <a:stretch/>
          </p:blipFill>
          <p:spPr>
            <a:xfrm>
              <a:off x="7498563" y="2868685"/>
              <a:ext cx="868528" cy="1218645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42B1EF4F-33A4-4E68-AB42-B2893F464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7938" y="4310796"/>
              <a:ext cx="1070474" cy="1158253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A481D566-F34F-4C47-A049-D460B2DD7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0167" y="4322244"/>
              <a:ext cx="517077" cy="1016710"/>
            </a:xfrm>
            <a:prstGeom prst="rect">
              <a:avLst/>
            </a:prstGeom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F5E7F126-F27C-44C8-A9CE-7A2BDE9A3540}"/>
                </a:ext>
              </a:extLst>
            </p:cNvPr>
            <p:cNvSpPr txBox="1"/>
            <p:nvPr/>
          </p:nvSpPr>
          <p:spPr>
            <a:xfrm>
              <a:off x="6551853" y="5349607"/>
              <a:ext cx="639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DTO</a:t>
              </a:r>
            </a:p>
          </p:txBody>
        </p:sp>
      </p:grpSp>
      <p:sp>
        <p:nvSpPr>
          <p:cNvPr id="37" name="Flèche : double flèche horizontale 36">
            <a:extLst>
              <a:ext uri="{FF2B5EF4-FFF2-40B4-BE49-F238E27FC236}">
                <a16:creationId xmlns:a16="http://schemas.microsoft.com/office/drawing/2014/main" id="{F9061C7B-E6EE-4C52-98BC-1C1693F61907}"/>
              </a:ext>
            </a:extLst>
          </p:cNvPr>
          <p:cNvSpPr/>
          <p:nvPr/>
        </p:nvSpPr>
        <p:spPr>
          <a:xfrm>
            <a:off x="4769832" y="4559575"/>
            <a:ext cx="1571515" cy="683590"/>
          </a:xfrm>
          <a:prstGeom prst="left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CD82B9B-4579-4A9A-ABBE-DED1D9306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12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F57FF1-F1A9-4EB9-B430-2CA943A19312}"/>
              </a:ext>
            </a:extLst>
          </p:cNvPr>
          <p:cNvSpPr/>
          <p:nvPr/>
        </p:nvSpPr>
        <p:spPr>
          <a:xfrm>
            <a:off x="2855023" y="512431"/>
            <a:ext cx="3433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Réalisation du code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C62F61-B6C3-4F10-90EA-3E7378655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097206"/>
            <a:ext cx="6331535" cy="541008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EF8B622-F8B4-4E1C-9277-07D25DA962C0}"/>
              </a:ext>
            </a:extLst>
          </p:cNvPr>
          <p:cNvSpPr txBox="1"/>
          <p:nvPr/>
        </p:nvSpPr>
        <p:spPr>
          <a:xfrm>
            <a:off x="675250" y="1828799"/>
            <a:ext cx="20538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Utilisation de Git Hub</a:t>
            </a:r>
          </a:p>
          <a:p>
            <a:endParaRPr lang="fr-FR" sz="2800" dirty="0"/>
          </a:p>
          <a:p>
            <a:r>
              <a:rPr lang="fr-FR" sz="2800" dirty="0"/>
              <a:t>Branches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Main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devA</a:t>
            </a: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devB</a:t>
            </a: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…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F7C630B-1221-418F-81BD-7F85A287A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234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EB2718C-043E-4176-A125-DEECA5174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81" y="2735477"/>
            <a:ext cx="7821637" cy="40055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AD8AFA-981B-4FEC-AF8B-443B34AE82D9}"/>
              </a:ext>
            </a:extLst>
          </p:cNvPr>
          <p:cNvSpPr/>
          <p:nvPr/>
        </p:nvSpPr>
        <p:spPr>
          <a:xfrm>
            <a:off x="2855022" y="581042"/>
            <a:ext cx="3433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Réalisation du code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7E128C5-FFBE-4E2F-A95F-E3B5E1FEED56}"/>
              </a:ext>
            </a:extLst>
          </p:cNvPr>
          <p:cNvSpPr txBox="1"/>
          <p:nvPr/>
        </p:nvSpPr>
        <p:spPr>
          <a:xfrm>
            <a:off x="661181" y="1165817"/>
            <a:ext cx="8412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IDE : Eclipse puis </a:t>
            </a:r>
            <a:r>
              <a:rPr lang="fr-FR" sz="2400" dirty="0" err="1"/>
              <a:t>InteliJ</a:t>
            </a:r>
            <a:endParaRPr lang="fr-FR" sz="2400" dirty="0"/>
          </a:p>
          <a:p>
            <a:r>
              <a:rPr lang="fr-FR" sz="2400" dirty="0"/>
              <a:t>BDD : MySQL, Amazon AWS / PHP </a:t>
            </a:r>
            <a:r>
              <a:rPr lang="fr-FR" sz="2400" dirty="0" err="1"/>
              <a:t>my</a:t>
            </a:r>
            <a:r>
              <a:rPr lang="fr-FR" sz="2400" dirty="0"/>
              <a:t> Admin</a:t>
            </a:r>
          </a:p>
          <a:p>
            <a:r>
              <a:rPr lang="fr-FR" sz="2400" dirty="0"/>
              <a:t>Partage des tâches par affinités/capacités</a:t>
            </a:r>
          </a:p>
          <a:p>
            <a:r>
              <a:rPr lang="fr-FR" sz="2400" dirty="0" err="1"/>
              <a:t>CheckUps</a:t>
            </a:r>
            <a:r>
              <a:rPr lang="fr-FR" sz="2400" dirty="0"/>
              <a:t> réguliers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F4713F9-159A-4D80-BEF6-5DD9981F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847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9E616B-1AE0-47CD-AAF9-B6E9FEF6A2BE}"/>
              </a:ext>
            </a:extLst>
          </p:cNvPr>
          <p:cNvSpPr/>
          <p:nvPr/>
        </p:nvSpPr>
        <p:spPr>
          <a:xfrm>
            <a:off x="3290680" y="475657"/>
            <a:ext cx="2598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Tests Unitaires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25E266A-3C31-4EFB-B83E-010A9554AA3C}"/>
              </a:ext>
            </a:extLst>
          </p:cNvPr>
          <p:cNvGrpSpPr/>
          <p:nvPr/>
        </p:nvGrpSpPr>
        <p:grpSpPr>
          <a:xfrm>
            <a:off x="638683" y="1166447"/>
            <a:ext cx="1730285" cy="2262553"/>
            <a:chOff x="1595286" y="4085465"/>
            <a:chExt cx="1730285" cy="2262553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F0D4D24-6D7C-416A-98C7-BE0685374175}"/>
                </a:ext>
              </a:extLst>
            </p:cNvPr>
            <p:cNvSpPr txBox="1"/>
            <p:nvPr/>
          </p:nvSpPr>
          <p:spPr>
            <a:xfrm>
              <a:off x="1595286" y="5886353"/>
              <a:ext cx="1683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Services</a:t>
              </a:r>
            </a:p>
          </p:txBody>
        </p:sp>
        <p:pic>
          <p:nvPicPr>
            <p:cNvPr id="17" name="Picture 2" descr="Gear Wheel PNG Images | Vector and PSD Files | Free Download on Pngtree">
              <a:extLst>
                <a:ext uri="{FF2B5EF4-FFF2-40B4-BE49-F238E27FC236}">
                  <a16:creationId xmlns:a16="http://schemas.microsoft.com/office/drawing/2014/main" id="{7B1C38D1-11A5-4AC8-8E44-0C69FA59E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286" y="4085465"/>
              <a:ext cx="1730285" cy="173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EFDA34DA-23C7-47CB-86DA-559FA24A6A4D}"/>
              </a:ext>
            </a:extLst>
          </p:cNvPr>
          <p:cNvSpPr/>
          <p:nvPr/>
        </p:nvSpPr>
        <p:spPr>
          <a:xfrm>
            <a:off x="2841715" y="2967335"/>
            <a:ext cx="1730285" cy="22226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fr-FR" sz="3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64C8AFF-D3F0-413F-AD19-A333A4D000BB}"/>
              </a:ext>
            </a:extLst>
          </p:cNvPr>
          <p:cNvSpPr/>
          <p:nvPr/>
        </p:nvSpPr>
        <p:spPr>
          <a:xfrm>
            <a:off x="3002895" y="1034941"/>
            <a:ext cx="1443880" cy="18547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fr-FR" sz="28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BAC07B0-8F67-4A14-98FF-7A840C69DCB4}"/>
              </a:ext>
            </a:extLst>
          </p:cNvPr>
          <p:cNvSpPr/>
          <p:nvPr/>
        </p:nvSpPr>
        <p:spPr>
          <a:xfrm>
            <a:off x="591429" y="4190960"/>
            <a:ext cx="1730285" cy="22226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fr-FR" sz="3200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5C8FAE6-C249-4A63-8F7C-80B64F5912B7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456572" y="3429000"/>
            <a:ext cx="0" cy="761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4638C2FB-DD3B-4ADC-A6E5-9E793D8E70C5}"/>
              </a:ext>
            </a:extLst>
          </p:cNvPr>
          <p:cNvCxnSpPr>
            <a:cxnSpLocks/>
          </p:cNvCxnSpPr>
          <p:nvPr/>
        </p:nvCxnSpPr>
        <p:spPr>
          <a:xfrm>
            <a:off x="2171680" y="2896732"/>
            <a:ext cx="670035" cy="478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9F00F5E-702E-46C7-92D7-213CC6FE96DB}"/>
              </a:ext>
            </a:extLst>
          </p:cNvPr>
          <p:cNvCxnSpPr>
            <a:cxnSpLocks/>
          </p:cNvCxnSpPr>
          <p:nvPr/>
        </p:nvCxnSpPr>
        <p:spPr>
          <a:xfrm>
            <a:off x="2171680" y="1772509"/>
            <a:ext cx="8132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0D46576-8429-48E4-BE9B-58E518F74FC6}"/>
              </a:ext>
            </a:extLst>
          </p:cNvPr>
          <p:cNvCxnSpPr>
            <a:cxnSpLocks/>
          </p:cNvCxnSpPr>
          <p:nvPr/>
        </p:nvCxnSpPr>
        <p:spPr>
          <a:xfrm flipV="1">
            <a:off x="4589978" y="2208628"/>
            <a:ext cx="502023" cy="13621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980DF712-5CF2-4F40-883A-3E5B621EE87B}"/>
              </a:ext>
            </a:extLst>
          </p:cNvPr>
          <p:cNvCxnSpPr>
            <a:cxnSpLocks/>
          </p:cNvCxnSpPr>
          <p:nvPr/>
        </p:nvCxnSpPr>
        <p:spPr>
          <a:xfrm>
            <a:off x="4589978" y="3839528"/>
            <a:ext cx="6150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18FF6C39-26C9-485C-9002-4C68CB219AF7}"/>
              </a:ext>
            </a:extLst>
          </p:cNvPr>
          <p:cNvCxnSpPr>
            <a:cxnSpLocks/>
          </p:cNvCxnSpPr>
          <p:nvPr/>
        </p:nvCxnSpPr>
        <p:spPr>
          <a:xfrm>
            <a:off x="4533707" y="4293622"/>
            <a:ext cx="671339" cy="15777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A555B20-C98D-4FF1-8609-60733F7F5BFF}"/>
              </a:ext>
            </a:extLst>
          </p:cNvPr>
          <p:cNvSpPr/>
          <p:nvPr/>
        </p:nvSpPr>
        <p:spPr>
          <a:xfrm>
            <a:off x="5276903" y="1714218"/>
            <a:ext cx="1563361" cy="9003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Méthode A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7F7B031C-4035-4771-83C2-43F6AE54191D}"/>
              </a:ext>
            </a:extLst>
          </p:cNvPr>
          <p:cNvSpPr/>
          <p:nvPr/>
        </p:nvSpPr>
        <p:spPr>
          <a:xfrm>
            <a:off x="5276903" y="3290627"/>
            <a:ext cx="1563361" cy="9003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Méthode B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E8561F7-4369-4839-A624-DB4F8D61A225}"/>
              </a:ext>
            </a:extLst>
          </p:cNvPr>
          <p:cNvSpPr/>
          <p:nvPr/>
        </p:nvSpPr>
        <p:spPr>
          <a:xfrm>
            <a:off x="5276903" y="5421215"/>
            <a:ext cx="1563361" cy="9003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Méthode C</a:t>
            </a: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C8CA098F-97BC-4D95-9749-DB1D10549357}"/>
              </a:ext>
            </a:extLst>
          </p:cNvPr>
          <p:cNvSpPr/>
          <p:nvPr/>
        </p:nvSpPr>
        <p:spPr>
          <a:xfrm>
            <a:off x="7025166" y="1917147"/>
            <a:ext cx="520504" cy="582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93A98CA2-A7B1-4A5D-B394-F192FE15598B}"/>
              </a:ext>
            </a:extLst>
          </p:cNvPr>
          <p:cNvSpPr/>
          <p:nvPr/>
        </p:nvSpPr>
        <p:spPr>
          <a:xfrm>
            <a:off x="7052759" y="3449312"/>
            <a:ext cx="520504" cy="582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67E0EE81-251F-48F3-A9B1-941F1911B8CE}"/>
              </a:ext>
            </a:extLst>
          </p:cNvPr>
          <p:cNvSpPr/>
          <p:nvPr/>
        </p:nvSpPr>
        <p:spPr>
          <a:xfrm>
            <a:off x="6979798" y="5579900"/>
            <a:ext cx="520504" cy="582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F2AF5A-A01F-4CFC-B795-50B428757E80}"/>
              </a:ext>
            </a:extLst>
          </p:cNvPr>
          <p:cNvSpPr/>
          <p:nvPr/>
        </p:nvSpPr>
        <p:spPr>
          <a:xfrm>
            <a:off x="7680960" y="1974368"/>
            <a:ext cx="1294228" cy="468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TEST 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C055B6-3B6E-4414-83A6-07D6706D9C1A}"/>
              </a:ext>
            </a:extLst>
          </p:cNvPr>
          <p:cNvSpPr/>
          <p:nvPr/>
        </p:nvSpPr>
        <p:spPr>
          <a:xfrm>
            <a:off x="7687428" y="3506533"/>
            <a:ext cx="1294228" cy="468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TEST 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0BF791C-90D7-41B8-80DD-397B682CB81D}"/>
              </a:ext>
            </a:extLst>
          </p:cNvPr>
          <p:cNvSpPr/>
          <p:nvPr/>
        </p:nvSpPr>
        <p:spPr>
          <a:xfrm>
            <a:off x="7687428" y="5637121"/>
            <a:ext cx="1294228" cy="468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TEST C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8F2F49-8209-4B0C-8DA2-A0E1E88A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22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896135E-F395-49DB-8372-6C94576D4ADC}"/>
              </a:ext>
            </a:extLst>
          </p:cNvPr>
          <p:cNvSpPr txBox="1"/>
          <p:nvPr/>
        </p:nvSpPr>
        <p:spPr>
          <a:xfrm>
            <a:off x="520505" y="956603"/>
            <a:ext cx="8074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Un jeu ou l’on entraîne son cuisinier ( virtuel !)  à passer d’un simple commis de cuisine à un chef étoilé !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2A179E-D3D3-4E42-9E14-E042D4F28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77" y="2952457"/>
            <a:ext cx="6119446" cy="344218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0DC96A-DD56-43B7-A8EC-DCB2552E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0299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B70F4D5F-977E-4BDE-B943-898C150FC3A8}"/>
              </a:ext>
            </a:extLst>
          </p:cNvPr>
          <p:cNvGrpSpPr/>
          <p:nvPr/>
        </p:nvGrpSpPr>
        <p:grpSpPr>
          <a:xfrm>
            <a:off x="6655701" y="1333905"/>
            <a:ext cx="1683031" cy="1347930"/>
            <a:chOff x="3554637" y="1842866"/>
            <a:chExt cx="1683031" cy="1347930"/>
          </a:xfrm>
        </p:grpSpPr>
        <p:sp>
          <p:nvSpPr>
            <p:cNvPr id="7" name="Organigramme : Disque magnétique 6">
              <a:extLst>
                <a:ext uri="{FF2B5EF4-FFF2-40B4-BE49-F238E27FC236}">
                  <a16:creationId xmlns:a16="http://schemas.microsoft.com/office/drawing/2014/main" id="{4FCEA387-09B9-48D5-BA08-950694B46289}"/>
                </a:ext>
              </a:extLst>
            </p:cNvPr>
            <p:cNvSpPr/>
            <p:nvPr/>
          </p:nvSpPr>
          <p:spPr>
            <a:xfrm>
              <a:off x="3784207" y="1842866"/>
              <a:ext cx="1223889" cy="886265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942693C-CBB9-4FD4-9590-0209513F335E}"/>
                </a:ext>
              </a:extLst>
            </p:cNvPr>
            <p:cNvSpPr txBox="1"/>
            <p:nvPr/>
          </p:nvSpPr>
          <p:spPr>
            <a:xfrm>
              <a:off x="3554637" y="2729131"/>
              <a:ext cx="1683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Repository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25E266A-3C31-4EFB-B83E-010A9554AA3C}"/>
              </a:ext>
            </a:extLst>
          </p:cNvPr>
          <p:cNvGrpSpPr/>
          <p:nvPr/>
        </p:nvGrpSpPr>
        <p:grpSpPr>
          <a:xfrm>
            <a:off x="1172431" y="650115"/>
            <a:ext cx="1468449" cy="1920171"/>
            <a:chOff x="1595286" y="4085465"/>
            <a:chExt cx="1730285" cy="2262553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F0D4D24-6D7C-416A-98C7-BE0685374175}"/>
                </a:ext>
              </a:extLst>
            </p:cNvPr>
            <p:cNvSpPr txBox="1"/>
            <p:nvPr/>
          </p:nvSpPr>
          <p:spPr>
            <a:xfrm>
              <a:off x="1595286" y="5886353"/>
              <a:ext cx="1683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Services</a:t>
              </a:r>
            </a:p>
          </p:txBody>
        </p:sp>
        <p:pic>
          <p:nvPicPr>
            <p:cNvPr id="17" name="Picture 2" descr="Gear Wheel PNG Images | Vector and PSD Files | Free Download on Pngtree">
              <a:extLst>
                <a:ext uri="{FF2B5EF4-FFF2-40B4-BE49-F238E27FC236}">
                  <a16:creationId xmlns:a16="http://schemas.microsoft.com/office/drawing/2014/main" id="{7B1C38D1-11A5-4AC8-8E44-0C69FA59E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286" y="4085465"/>
              <a:ext cx="1730285" cy="173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3A911ED5-4AD8-41DE-A312-B9725C351B86}"/>
              </a:ext>
            </a:extLst>
          </p:cNvPr>
          <p:cNvSpPr/>
          <p:nvPr/>
        </p:nvSpPr>
        <p:spPr>
          <a:xfrm>
            <a:off x="1359818" y="2659714"/>
            <a:ext cx="998765" cy="12829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fr-FR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2B11D1C-3E01-436F-99D5-6338370C9CE3}"/>
              </a:ext>
            </a:extLst>
          </p:cNvPr>
          <p:cNvSpPr/>
          <p:nvPr/>
        </p:nvSpPr>
        <p:spPr>
          <a:xfrm>
            <a:off x="1077519" y="4391336"/>
            <a:ext cx="1563361" cy="9003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Méthode A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6BC6C50-4DF5-4681-A494-B4C3983A79CA}"/>
              </a:ext>
            </a:extLst>
          </p:cNvPr>
          <p:cNvSpPr/>
          <p:nvPr/>
        </p:nvSpPr>
        <p:spPr>
          <a:xfrm>
            <a:off x="6551494" y="4391336"/>
            <a:ext cx="1787238" cy="9003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Méthode Repo</a:t>
            </a:r>
          </a:p>
        </p:txBody>
      </p:sp>
      <p:sp>
        <p:nvSpPr>
          <p:cNvPr id="24" name="Flèche : double flèche horizontale 23">
            <a:extLst>
              <a:ext uri="{FF2B5EF4-FFF2-40B4-BE49-F238E27FC236}">
                <a16:creationId xmlns:a16="http://schemas.microsoft.com/office/drawing/2014/main" id="{F4D20FDE-197C-4479-A675-905E9C8D6D10}"/>
              </a:ext>
            </a:extLst>
          </p:cNvPr>
          <p:cNvSpPr/>
          <p:nvPr/>
        </p:nvSpPr>
        <p:spPr>
          <a:xfrm>
            <a:off x="2475913" y="4599186"/>
            <a:ext cx="4179787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DB5C2EF-93AD-4E41-BBC5-FB7571458E4E}"/>
              </a:ext>
            </a:extLst>
          </p:cNvPr>
          <p:cNvSpPr txBox="1"/>
          <p:nvPr/>
        </p:nvSpPr>
        <p:spPr>
          <a:xfrm>
            <a:off x="3386365" y="4641447"/>
            <a:ext cx="241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interdépendance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606128-AE6D-415B-B8FB-B42075D098F6}"/>
              </a:ext>
            </a:extLst>
          </p:cNvPr>
          <p:cNvSpPr/>
          <p:nvPr/>
        </p:nvSpPr>
        <p:spPr>
          <a:xfrm>
            <a:off x="1212085" y="5811909"/>
            <a:ext cx="1294228" cy="468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TEST A</a:t>
            </a:r>
          </a:p>
        </p:txBody>
      </p:sp>
      <p:sp>
        <p:nvSpPr>
          <p:cNvPr id="27" name="Signe de multiplication 26">
            <a:extLst>
              <a:ext uri="{FF2B5EF4-FFF2-40B4-BE49-F238E27FC236}">
                <a16:creationId xmlns:a16="http://schemas.microsoft.com/office/drawing/2014/main" id="{BD46882F-564F-4A14-8183-47E631A31567}"/>
              </a:ext>
            </a:extLst>
          </p:cNvPr>
          <p:cNvSpPr/>
          <p:nvPr/>
        </p:nvSpPr>
        <p:spPr>
          <a:xfrm>
            <a:off x="4069015" y="5391547"/>
            <a:ext cx="1360618" cy="1309244"/>
          </a:xfrm>
          <a:prstGeom prst="mathMultiply">
            <a:avLst>
              <a:gd name="adj1" fmla="val 1170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00131A28-FB1D-4AC5-96F7-F44CE2C65017}"/>
              </a:ext>
            </a:extLst>
          </p:cNvPr>
          <p:cNvSpPr/>
          <p:nvPr/>
        </p:nvSpPr>
        <p:spPr>
          <a:xfrm rot="16200000">
            <a:off x="1598947" y="5260308"/>
            <a:ext cx="520504" cy="582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148FBC4-B834-49FA-8289-1B584E82C2B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7445113" y="2681835"/>
            <a:ext cx="4296" cy="17095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29255047-8F80-4759-A4A3-E0B8DC034A5E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1850467" y="3942711"/>
            <a:ext cx="8734" cy="44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D9BF6CB-DE70-462B-B8F8-62843E38457B}"/>
              </a:ext>
            </a:extLst>
          </p:cNvPr>
          <p:cNvSpPr/>
          <p:nvPr/>
        </p:nvSpPr>
        <p:spPr>
          <a:xfrm>
            <a:off x="3296889" y="519519"/>
            <a:ext cx="2598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Tests Unitaires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100F34-8335-48B0-BA36-DA94BC6D2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044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62D614-646C-4E62-962A-90672A9040AA}"/>
              </a:ext>
            </a:extLst>
          </p:cNvPr>
          <p:cNvSpPr/>
          <p:nvPr/>
        </p:nvSpPr>
        <p:spPr>
          <a:xfrm>
            <a:off x="2957743" y="605682"/>
            <a:ext cx="32285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Tests Fonctionnels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E626269-AC02-462E-ADC0-24F68EC7BBA4}"/>
              </a:ext>
            </a:extLst>
          </p:cNvPr>
          <p:cNvGrpSpPr/>
          <p:nvPr/>
        </p:nvGrpSpPr>
        <p:grpSpPr>
          <a:xfrm>
            <a:off x="4558252" y="1323155"/>
            <a:ext cx="1683031" cy="1347930"/>
            <a:chOff x="3554637" y="1842866"/>
            <a:chExt cx="1683031" cy="1347930"/>
          </a:xfrm>
        </p:grpSpPr>
        <p:sp>
          <p:nvSpPr>
            <p:cNvPr id="4" name="Organigramme : Disque magnétique 3">
              <a:extLst>
                <a:ext uri="{FF2B5EF4-FFF2-40B4-BE49-F238E27FC236}">
                  <a16:creationId xmlns:a16="http://schemas.microsoft.com/office/drawing/2014/main" id="{A2FB7ECF-5D5D-467E-9C8F-B97DA2D9CBE6}"/>
                </a:ext>
              </a:extLst>
            </p:cNvPr>
            <p:cNvSpPr/>
            <p:nvPr/>
          </p:nvSpPr>
          <p:spPr>
            <a:xfrm>
              <a:off x="3784207" y="1842866"/>
              <a:ext cx="1223889" cy="886265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E49513A-B34A-472B-A26D-36903465C296}"/>
                </a:ext>
              </a:extLst>
            </p:cNvPr>
            <p:cNvSpPr txBox="1"/>
            <p:nvPr/>
          </p:nvSpPr>
          <p:spPr>
            <a:xfrm>
              <a:off x="3554637" y="2729131"/>
              <a:ext cx="1683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Repository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C88AAE8-634C-4121-BFB7-38A20FD2A54D}"/>
              </a:ext>
            </a:extLst>
          </p:cNvPr>
          <p:cNvGrpSpPr/>
          <p:nvPr/>
        </p:nvGrpSpPr>
        <p:grpSpPr>
          <a:xfrm>
            <a:off x="1172431" y="650115"/>
            <a:ext cx="1730285" cy="2262553"/>
            <a:chOff x="1595286" y="4085465"/>
            <a:chExt cx="1730285" cy="2262553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A47416B-2D50-437D-8965-07CDBB386501}"/>
                </a:ext>
              </a:extLst>
            </p:cNvPr>
            <p:cNvSpPr txBox="1"/>
            <p:nvPr/>
          </p:nvSpPr>
          <p:spPr>
            <a:xfrm>
              <a:off x="1595286" y="5886353"/>
              <a:ext cx="1683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Services</a:t>
              </a:r>
            </a:p>
          </p:txBody>
        </p:sp>
        <p:pic>
          <p:nvPicPr>
            <p:cNvPr id="8" name="Picture 2" descr="Gear Wheel PNG Images | Vector and PSD Files | Free Download on Pngtree">
              <a:extLst>
                <a:ext uri="{FF2B5EF4-FFF2-40B4-BE49-F238E27FC236}">
                  <a16:creationId xmlns:a16="http://schemas.microsoft.com/office/drawing/2014/main" id="{D3D515C8-D1EF-4FA0-BC80-ABCA30448E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286" y="4085465"/>
              <a:ext cx="1730285" cy="173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B4F37E2-17D9-4970-ABDA-BE4968A851DE}"/>
              </a:ext>
            </a:extLst>
          </p:cNvPr>
          <p:cNvSpPr/>
          <p:nvPr/>
        </p:nvSpPr>
        <p:spPr>
          <a:xfrm>
            <a:off x="1359818" y="2983271"/>
            <a:ext cx="998765" cy="12829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fr-FR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68A73EE-2B1C-4752-8760-C5CDDEB1B0E7}"/>
              </a:ext>
            </a:extLst>
          </p:cNvPr>
          <p:cNvSpPr/>
          <p:nvPr/>
        </p:nvSpPr>
        <p:spPr>
          <a:xfrm>
            <a:off x="1077519" y="4714893"/>
            <a:ext cx="1563361" cy="9003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Méthode A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87B89BA-7FCD-41AE-89DC-CCA0C41D6813}"/>
              </a:ext>
            </a:extLst>
          </p:cNvPr>
          <p:cNvSpPr/>
          <p:nvPr/>
        </p:nvSpPr>
        <p:spPr>
          <a:xfrm>
            <a:off x="4454045" y="4704143"/>
            <a:ext cx="1787238" cy="9003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Méthode Repo</a:t>
            </a:r>
          </a:p>
        </p:txBody>
      </p:sp>
      <p:sp>
        <p:nvSpPr>
          <p:cNvPr id="12" name="Flèche : double flèche horizontale 11">
            <a:extLst>
              <a:ext uri="{FF2B5EF4-FFF2-40B4-BE49-F238E27FC236}">
                <a16:creationId xmlns:a16="http://schemas.microsoft.com/office/drawing/2014/main" id="{1CC0A7FB-777A-4D40-8CA6-F69291E17D2B}"/>
              </a:ext>
            </a:extLst>
          </p:cNvPr>
          <p:cNvSpPr/>
          <p:nvPr/>
        </p:nvSpPr>
        <p:spPr>
          <a:xfrm>
            <a:off x="2475914" y="4922743"/>
            <a:ext cx="2096086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6D62C45-A40B-4CC3-9EA6-81458FAA413B}"/>
              </a:ext>
            </a:extLst>
          </p:cNvPr>
          <p:cNvSpPr txBox="1"/>
          <p:nvPr/>
        </p:nvSpPr>
        <p:spPr>
          <a:xfrm>
            <a:off x="2475914" y="4964872"/>
            <a:ext cx="2096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interdépendance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92B898-3B18-4252-AD5F-E53726ED324B}"/>
              </a:ext>
            </a:extLst>
          </p:cNvPr>
          <p:cNvSpPr/>
          <p:nvPr/>
        </p:nvSpPr>
        <p:spPr>
          <a:xfrm>
            <a:off x="1212085" y="6135466"/>
            <a:ext cx="1294228" cy="4685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TEST A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99A3564C-9F3F-4E72-9CF9-090A0C791789}"/>
              </a:ext>
            </a:extLst>
          </p:cNvPr>
          <p:cNvSpPr/>
          <p:nvPr/>
        </p:nvSpPr>
        <p:spPr>
          <a:xfrm rot="16200000">
            <a:off x="1598947" y="5583865"/>
            <a:ext cx="520504" cy="582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32335CF-4F81-4EA2-8901-31AAAEEC3478}"/>
              </a:ext>
            </a:extLst>
          </p:cNvPr>
          <p:cNvCxnSpPr>
            <a:cxnSpLocks/>
          </p:cNvCxnSpPr>
          <p:nvPr/>
        </p:nvCxnSpPr>
        <p:spPr>
          <a:xfrm>
            <a:off x="5351960" y="2671085"/>
            <a:ext cx="0" cy="20330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9BC71E7-8EF0-4DA1-AC98-D1EB19B8BB5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850467" y="4266268"/>
            <a:ext cx="8734" cy="44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65EF3830-6F4E-414A-AA59-41540B284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860" y="924864"/>
            <a:ext cx="1884282" cy="188428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D922650-4452-4E34-AE99-9AAEA2D092C0}"/>
              </a:ext>
            </a:extLst>
          </p:cNvPr>
          <p:cNvSpPr txBox="1"/>
          <p:nvPr/>
        </p:nvSpPr>
        <p:spPr>
          <a:xfrm>
            <a:off x="6765485" y="2671085"/>
            <a:ext cx="1683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BDD</a:t>
            </a: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03DABBB5-4EBB-4965-AFFD-ACF5BEBF6660}"/>
              </a:ext>
            </a:extLst>
          </p:cNvPr>
          <p:cNvSpPr/>
          <p:nvPr/>
        </p:nvSpPr>
        <p:spPr>
          <a:xfrm>
            <a:off x="2640879" y="6014954"/>
            <a:ext cx="5612667" cy="58477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8248C4F0-9147-491A-A056-649FB5444689}"/>
              </a:ext>
            </a:extLst>
          </p:cNvPr>
          <p:cNvSpPr/>
          <p:nvPr/>
        </p:nvSpPr>
        <p:spPr>
          <a:xfrm>
            <a:off x="7037520" y="4622453"/>
            <a:ext cx="1216026" cy="982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Data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022BEDEF-DF60-4894-B974-AB84949BC7A7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7645533" y="3121251"/>
            <a:ext cx="0" cy="15012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5CE73ADB-D7C2-47AC-AD3F-7BAD410DB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369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0C4E0B-4A79-46BC-A5C5-EDFCA5B3A6C8}"/>
              </a:ext>
            </a:extLst>
          </p:cNvPr>
          <p:cNvSpPr/>
          <p:nvPr/>
        </p:nvSpPr>
        <p:spPr>
          <a:xfrm>
            <a:off x="2981663" y="605682"/>
            <a:ext cx="31806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Tests d’Intégration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EE93A90-A2A6-4D63-BF62-4D619B91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61" y="1284325"/>
            <a:ext cx="7408877" cy="42893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C0519D-4AD7-482D-AB97-337FF078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778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043687-A211-438D-B8DF-B18E4B3766BE}"/>
              </a:ext>
            </a:extLst>
          </p:cNvPr>
          <p:cNvSpPr/>
          <p:nvPr/>
        </p:nvSpPr>
        <p:spPr>
          <a:xfrm>
            <a:off x="3735969" y="533587"/>
            <a:ext cx="16720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Interface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040796-D3EE-48A7-87E7-14BE32E3FB39}"/>
              </a:ext>
            </a:extLst>
          </p:cNvPr>
          <p:cNvSpPr/>
          <p:nvPr/>
        </p:nvSpPr>
        <p:spPr>
          <a:xfrm>
            <a:off x="780756" y="1288512"/>
            <a:ext cx="7582486" cy="474081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884C1-3095-445A-B607-26676B37C229}"/>
              </a:ext>
            </a:extLst>
          </p:cNvPr>
          <p:cNvSpPr/>
          <p:nvPr/>
        </p:nvSpPr>
        <p:spPr>
          <a:xfrm>
            <a:off x="1028700" y="1943100"/>
            <a:ext cx="2390775" cy="2076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Cook </a:t>
            </a:r>
            <a:r>
              <a:rPr lang="fr-FR" dirty="0" err="1"/>
              <a:t>Detail</a:t>
            </a:r>
            <a:endParaRPr lang="fr-FR" dirty="0"/>
          </a:p>
          <a:p>
            <a:pPr algn="ctr"/>
            <a:r>
              <a:rPr lang="fr-FR" dirty="0"/>
              <a:t>Expérience</a:t>
            </a:r>
          </a:p>
          <a:p>
            <a:pPr algn="ctr"/>
            <a:r>
              <a:rPr lang="fr-FR" dirty="0" err="1"/>
              <a:t>Carac</a:t>
            </a:r>
            <a:r>
              <a:rPr lang="fr-FR" dirty="0"/>
              <a:t> 1</a:t>
            </a:r>
          </a:p>
          <a:p>
            <a:pPr algn="ctr"/>
            <a:r>
              <a:rPr lang="fr-FR" dirty="0" err="1"/>
              <a:t>Carac</a:t>
            </a:r>
            <a:r>
              <a:rPr lang="fr-FR" dirty="0"/>
              <a:t> 2</a:t>
            </a:r>
          </a:p>
          <a:p>
            <a:pPr algn="ctr"/>
            <a:r>
              <a:rPr lang="fr-FR" dirty="0" err="1"/>
              <a:t>Carac</a:t>
            </a:r>
            <a:r>
              <a:rPr lang="fr-FR" dirty="0"/>
              <a:t> 3</a:t>
            </a:r>
          </a:p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C63D8C-D83D-4A80-A150-EA498C5F360D}"/>
              </a:ext>
            </a:extLst>
          </p:cNvPr>
          <p:cNvSpPr/>
          <p:nvPr/>
        </p:nvSpPr>
        <p:spPr>
          <a:xfrm>
            <a:off x="3504100" y="1943100"/>
            <a:ext cx="2390775" cy="2076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Lessons</a:t>
            </a:r>
            <a:r>
              <a:rPr lang="fr-FR" dirty="0"/>
              <a:t> 			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94046B5-7A0C-49FB-8F82-986B2D68EE35}"/>
              </a:ext>
            </a:extLst>
          </p:cNvPr>
          <p:cNvSpPr/>
          <p:nvPr/>
        </p:nvSpPr>
        <p:spPr>
          <a:xfrm>
            <a:off x="3590925" y="2438400"/>
            <a:ext cx="771525" cy="485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Lesson 1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1D68C13-DD2B-4491-A622-305338095E50}"/>
              </a:ext>
            </a:extLst>
          </p:cNvPr>
          <p:cNvSpPr/>
          <p:nvPr/>
        </p:nvSpPr>
        <p:spPr>
          <a:xfrm>
            <a:off x="4593093" y="2438400"/>
            <a:ext cx="771525" cy="485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Lesson 1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14CC578-C1D9-473A-B476-80C1E3C0D214}"/>
              </a:ext>
            </a:extLst>
          </p:cNvPr>
          <p:cNvSpPr/>
          <p:nvPr/>
        </p:nvSpPr>
        <p:spPr>
          <a:xfrm>
            <a:off x="3590925" y="2983762"/>
            <a:ext cx="771525" cy="485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Lesson 1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9D88A68-15C5-46DB-88DE-4A8253492F87}"/>
              </a:ext>
            </a:extLst>
          </p:cNvPr>
          <p:cNvSpPr/>
          <p:nvPr/>
        </p:nvSpPr>
        <p:spPr>
          <a:xfrm>
            <a:off x="4593093" y="2993287"/>
            <a:ext cx="771525" cy="4857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Lesson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6EB652-43FF-46F0-9971-BABA8A84612B}"/>
              </a:ext>
            </a:extLst>
          </p:cNvPr>
          <p:cNvSpPr/>
          <p:nvPr/>
        </p:nvSpPr>
        <p:spPr>
          <a:xfrm>
            <a:off x="4978855" y="2047875"/>
            <a:ext cx="745672" cy="3214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Achat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5AA557-2A29-440B-9BA3-6D04C9697CD6}"/>
              </a:ext>
            </a:extLst>
          </p:cNvPr>
          <p:cNvSpPr/>
          <p:nvPr/>
        </p:nvSpPr>
        <p:spPr>
          <a:xfrm>
            <a:off x="6174243" y="1943100"/>
            <a:ext cx="2036308" cy="3933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Frigo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A26DA6C-3AD1-4E19-8FBE-99DE7180DD4A}"/>
              </a:ext>
            </a:extLst>
          </p:cNvPr>
          <p:cNvSpPr/>
          <p:nvPr/>
        </p:nvSpPr>
        <p:spPr>
          <a:xfrm>
            <a:off x="6345693" y="2517038"/>
            <a:ext cx="1769607" cy="3118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Ingrédient 1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00E5D7A-93E7-438B-9C6E-B32FBA291DC0}"/>
              </a:ext>
            </a:extLst>
          </p:cNvPr>
          <p:cNvSpPr/>
          <p:nvPr/>
        </p:nvSpPr>
        <p:spPr>
          <a:xfrm>
            <a:off x="6345693" y="2898038"/>
            <a:ext cx="1769607" cy="3118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Ingrédient 2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17FC534-0B5E-4958-AC87-DC92A1DA6276}"/>
              </a:ext>
            </a:extLst>
          </p:cNvPr>
          <p:cNvSpPr/>
          <p:nvPr/>
        </p:nvSpPr>
        <p:spPr>
          <a:xfrm>
            <a:off x="6366786" y="3286127"/>
            <a:ext cx="1769607" cy="3118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Ingrédient 3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AEBAD48B-802C-4969-9011-EE6DF0D78DD1}"/>
              </a:ext>
            </a:extLst>
          </p:cNvPr>
          <p:cNvSpPr/>
          <p:nvPr/>
        </p:nvSpPr>
        <p:spPr>
          <a:xfrm>
            <a:off x="6366786" y="3722655"/>
            <a:ext cx="1769607" cy="3118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Ingrédient 4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ECD78CB3-742E-4C11-B83B-930EA4018852}"/>
              </a:ext>
            </a:extLst>
          </p:cNvPr>
          <p:cNvSpPr/>
          <p:nvPr/>
        </p:nvSpPr>
        <p:spPr>
          <a:xfrm>
            <a:off x="6376156" y="4181074"/>
            <a:ext cx="1769607" cy="3118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Ingrédient 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D0D600-8D39-4476-971D-D2713A372CC8}"/>
              </a:ext>
            </a:extLst>
          </p:cNvPr>
          <p:cNvSpPr/>
          <p:nvPr/>
        </p:nvSpPr>
        <p:spPr>
          <a:xfrm>
            <a:off x="1028700" y="4121724"/>
            <a:ext cx="4866175" cy="17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Lessons</a:t>
            </a:r>
            <a:r>
              <a:rPr lang="fr-FR" dirty="0"/>
              <a:t> 	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7B468ED8-F875-4F68-ABF7-40D28BD14CCB}"/>
              </a:ext>
            </a:extLst>
          </p:cNvPr>
          <p:cNvSpPr/>
          <p:nvPr/>
        </p:nvSpPr>
        <p:spPr>
          <a:xfrm>
            <a:off x="4690220" y="4468827"/>
            <a:ext cx="1034307" cy="128855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Recette 4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B74FFCF8-68F1-4943-B929-43C76E49A919}"/>
              </a:ext>
            </a:extLst>
          </p:cNvPr>
          <p:cNvSpPr/>
          <p:nvPr/>
        </p:nvSpPr>
        <p:spPr>
          <a:xfrm>
            <a:off x="3537692" y="4456665"/>
            <a:ext cx="1034307" cy="128855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Recette 3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CEB63C7-9B30-4A95-AA67-894844377B2F}"/>
              </a:ext>
            </a:extLst>
          </p:cNvPr>
          <p:cNvSpPr/>
          <p:nvPr/>
        </p:nvSpPr>
        <p:spPr>
          <a:xfrm>
            <a:off x="2402428" y="4468827"/>
            <a:ext cx="1034307" cy="128855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Recette 2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9985F149-B32A-41A0-8266-1A184CD5DD82}"/>
              </a:ext>
            </a:extLst>
          </p:cNvPr>
          <p:cNvSpPr/>
          <p:nvPr/>
        </p:nvSpPr>
        <p:spPr>
          <a:xfrm>
            <a:off x="1207636" y="4468827"/>
            <a:ext cx="1034307" cy="128855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Recette 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75CC609-6E1E-4A3F-98A6-5AB2BDF619F0}"/>
              </a:ext>
            </a:extLst>
          </p:cNvPr>
          <p:cNvSpPr txBox="1"/>
          <p:nvPr/>
        </p:nvSpPr>
        <p:spPr>
          <a:xfrm>
            <a:off x="2241943" y="1447800"/>
            <a:ext cx="4958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Welcome</a:t>
            </a:r>
            <a:r>
              <a:rPr lang="fr-FR" sz="2400" dirty="0"/>
              <a:t> to Top Chef </a:t>
            </a:r>
          </a:p>
        </p:txBody>
      </p:sp>
      <p:sp>
        <p:nvSpPr>
          <p:cNvPr id="29" name="Espace réservé du numéro de diapositive 28">
            <a:extLst>
              <a:ext uri="{FF2B5EF4-FFF2-40B4-BE49-F238E27FC236}">
                <a16:creationId xmlns:a16="http://schemas.microsoft.com/office/drawing/2014/main" id="{8B4244DD-B3B4-4540-BC04-43CA76CC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119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3E39343-279D-49A6-A373-44D7D4A4B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37" y="630721"/>
            <a:ext cx="975281" cy="9752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043687-A211-438D-B8DF-B18E4B3766BE}"/>
              </a:ext>
            </a:extLst>
          </p:cNvPr>
          <p:cNvSpPr/>
          <p:nvPr/>
        </p:nvSpPr>
        <p:spPr>
          <a:xfrm>
            <a:off x="3735969" y="533587"/>
            <a:ext cx="16720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Interface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25EDCEB-CA41-415B-AE39-5411E9AEC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1521875"/>
            <a:ext cx="8064500" cy="43743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BFB8A8D-EC28-420E-9EB4-0E9346BE4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843" y="547049"/>
            <a:ext cx="1591875" cy="97378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79CF12-2EF8-452A-9E68-984427339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3341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043687-A211-438D-B8DF-B18E4B3766BE}"/>
              </a:ext>
            </a:extLst>
          </p:cNvPr>
          <p:cNvSpPr/>
          <p:nvPr/>
        </p:nvSpPr>
        <p:spPr>
          <a:xfrm>
            <a:off x="3735969" y="533587"/>
            <a:ext cx="16720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Interface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C4AB185-3F87-49A0-990B-FF3D55B2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43" y="1371600"/>
            <a:ext cx="7937313" cy="4343298"/>
          </a:xfrm>
          <a:prstGeom prst="rect">
            <a:avLst/>
          </a:prstGeom>
        </p:spPr>
      </p:pic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5805638B-5D9F-4AE0-87BB-06D7473E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109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91BE4B-90C0-479C-962E-71D1390609FD}"/>
              </a:ext>
            </a:extLst>
          </p:cNvPr>
          <p:cNvSpPr/>
          <p:nvPr/>
        </p:nvSpPr>
        <p:spPr>
          <a:xfrm>
            <a:off x="3485196" y="533587"/>
            <a:ext cx="2173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 err="1"/>
              <a:t>Demo</a:t>
            </a:r>
            <a:r>
              <a:rPr lang="fr-FR" sz="3200" dirty="0"/>
              <a:t> Live 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B78FAB-12AC-4EF3-AC31-346E135B7E87}"/>
              </a:ext>
            </a:extLst>
          </p:cNvPr>
          <p:cNvSpPr/>
          <p:nvPr/>
        </p:nvSpPr>
        <p:spPr>
          <a:xfrm>
            <a:off x="1808196" y="1821934"/>
            <a:ext cx="58665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hlinkClick r:id="rId2"/>
              </a:rPr>
              <a:t>https://topcheffront.azurewebsites.net/</a:t>
            </a:r>
            <a:endParaRPr lang="fr-FR" sz="28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BA3A07-9824-43B2-B832-62D0CB9EF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3429000"/>
            <a:ext cx="3358977" cy="189904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F400782-1EA4-4963-8E8E-AADE9AE41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238" y="3187898"/>
            <a:ext cx="2476500" cy="238125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DAE68C-6A2B-46F2-8186-E6C7F4636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363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D96A84-F7AB-4E1C-B8F9-2F6735E0327A}"/>
              </a:ext>
            </a:extLst>
          </p:cNvPr>
          <p:cNvSpPr/>
          <p:nvPr/>
        </p:nvSpPr>
        <p:spPr>
          <a:xfrm>
            <a:off x="3616738" y="533587"/>
            <a:ext cx="19105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Evolutions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FAA557-4E78-4893-AC6A-A44C7026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4" y="1921418"/>
            <a:ext cx="3240329" cy="207803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D03E119-F8C9-42AD-B62D-483C6160E632}"/>
              </a:ext>
            </a:extLst>
          </p:cNvPr>
          <p:cNvSpPr txBox="1"/>
          <p:nvPr/>
        </p:nvSpPr>
        <p:spPr>
          <a:xfrm>
            <a:off x="952500" y="1408953"/>
            <a:ext cx="3005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Le style de l’interface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16B504-5932-4137-8CC6-18B7AAE62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7" t="7614" r="5048" b="12349"/>
          <a:stretch/>
        </p:blipFill>
        <p:spPr>
          <a:xfrm>
            <a:off x="4330458" y="1921417"/>
            <a:ext cx="4242041" cy="207803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EB5420F-3387-41E5-9707-AA231D97F382}"/>
              </a:ext>
            </a:extLst>
          </p:cNvPr>
          <p:cNvSpPr txBox="1"/>
          <p:nvPr/>
        </p:nvSpPr>
        <p:spPr>
          <a:xfrm>
            <a:off x="4330458" y="1408952"/>
            <a:ext cx="4242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Eléments non implémentés</a:t>
            </a:r>
          </a:p>
        </p:txBody>
      </p:sp>
      <p:pic>
        <p:nvPicPr>
          <p:cNvPr id="8" name="Image 7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2C55FBC5-0E1B-4F4C-9705-FE72C39A5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595" y="4254499"/>
            <a:ext cx="2371725" cy="176688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F5AA989-40D9-4761-833B-8A79768C573D}"/>
              </a:ext>
            </a:extLst>
          </p:cNvPr>
          <p:cNvSpPr txBox="1"/>
          <p:nvPr/>
        </p:nvSpPr>
        <p:spPr>
          <a:xfrm>
            <a:off x="952500" y="46609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Bugs, typo, …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2DD5E71-2841-4B01-AE97-60A24EE5B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611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E9E0C6-447D-4EC6-A005-F437D3C32378}"/>
              </a:ext>
            </a:extLst>
          </p:cNvPr>
          <p:cNvSpPr/>
          <p:nvPr/>
        </p:nvSpPr>
        <p:spPr>
          <a:xfrm>
            <a:off x="3780469" y="603925"/>
            <a:ext cx="15830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Annexes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4F1C94-F412-4C3D-91AA-1B08A50C4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34" y="1663700"/>
            <a:ext cx="7734732" cy="397554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22233F-C655-4778-ACF8-F86D349D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477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E9E0C6-447D-4EC6-A005-F437D3C32378}"/>
              </a:ext>
            </a:extLst>
          </p:cNvPr>
          <p:cNvSpPr/>
          <p:nvPr/>
        </p:nvSpPr>
        <p:spPr>
          <a:xfrm>
            <a:off x="3780469" y="603925"/>
            <a:ext cx="15830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Annexes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D59195-69D3-4561-B53F-7A6CC29B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041750"/>
            <a:ext cx="7635875" cy="563368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0E8104-725E-4E6C-B3DE-801BF9DD6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51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93AFFEB-975A-40D1-B2EB-48FA863707DB}"/>
              </a:ext>
            </a:extLst>
          </p:cNvPr>
          <p:cNvSpPr txBox="1"/>
          <p:nvPr/>
        </p:nvSpPr>
        <p:spPr>
          <a:xfrm>
            <a:off x="872197" y="1927274"/>
            <a:ext cx="7849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Formation du binôme et convergence d’idée </a:t>
            </a:r>
          </a:p>
          <a:p>
            <a:endParaRPr lang="fr-FR" sz="2800" dirty="0"/>
          </a:p>
          <a:p>
            <a:r>
              <a:rPr lang="fr-FR" sz="2800" dirty="0"/>
              <a:t>Jeu typé RPG</a:t>
            </a:r>
          </a:p>
          <a:p>
            <a:endParaRPr lang="fr-FR" sz="2800" dirty="0"/>
          </a:p>
          <a:p>
            <a:r>
              <a:rPr lang="fr-FR" sz="2800" dirty="0"/>
              <a:t>Thème Top  Chef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2546E-761A-47F9-B0CA-4D95C41E5547}"/>
              </a:ext>
            </a:extLst>
          </p:cNvPr>
          <p:cNvSpPr/>
          <p:nvPr/>
        </p:nvSpPr>
        <p:spPr>
          <a:xfrm>
            <a:off x="1531520" y="599608"/>
            <a:ext cx="60809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Origine de la conception du projet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33BA56-E8D7-41FB-BCEE-1D0CCF4C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1141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F35DC2C-135A-4555-8B5A-480A8F998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479366"/>
            <a:ext cx="7153275" cy="59547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E9E0C6-447D-4EC6-A005-F437D3C32378}"/>
              </a:ext>
            </a:extLst>
          </p:cNvPr>
          <p:cNvSpPr/>
          <p:nvPr/>
        </p:nvSpPr>
        <p:spPr>
          <a:xfrm>
            <a:off x="3780469" y="603925"/>
            <a:ext cx="15830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/>
              <a:t>Annexes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46E7D4-6628-4CCC-A07F-69F57E37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953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303127C-B9CF-45F4-B09B-1B6BF4E65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9" r="19726"/>
          <a:stretch/>
        </p:blipFill>
        <p:spPr>
          <a:xfrm>
            <a:off x="703384" y="3428999"/>
            <a:ext cx="2630658" cy="258532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3E96BBE-CA43-4020-BB7D-B4D1041A6BE6}"/>
              </a:ext>
            </a:extLst>
          </p:cNvPr>
          <p:cNvSpPr txBox="1"/>
          <p:nvPr/>
        </p:nvSpPr>
        <p:spPr>
          <a:xfrm>
            <a:off x="689316" y="566677"/>
            <a:ext cx="4079631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Fabien Daudet</a:t>
            </a:r>
          </a:p>
          <a:p>
            <a:endParaRPr lang="fr-FR" sz="2400" dirty="0"/>
          </a:p>
          <a:p>
            <a:r>
              <a:rPr lang="fr-FR" sz="2400" dirty="0"/>
              <a:t>20 ans de support IT</a:t>
            </a:r>
          </a:p>
          <a:p>
            <a:r>
              <a:rPr lang="fr-FR" sz="2400" dirty="0"/>
              <a:t>Pro des configurations / installations</a:t>
            </a:r>
          </a:p>
          <a:p>
            <a:r>
              <a:rPr lang="fr-FR" sz="2400" dirty="0"/>
              <a:t>Découverte du métier de développeur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83C7DE-F7E1-4006-AE75-63E29A7EAC59}"/>
              </a:ext>
            </a:extLst>
          </p:cNvPr>
          <p:cNvSpPr/>
          <p:nvPr/>
        </p:nvSpPr>
        <p:spPr>
          <a:xfrm>
            <a:off x="3868616" y="3613667"/>
            <a:ext cx="4572000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fr-FR" sz="2400" dirty="0"/>
              <a:t>Emmanuel Gicquel</a:t>
            </a:r>
          </a:p>
          <a:p>
            <a:endParaRPr lang="fr-FR" sz="2400" dirty="0"/>
          </a:p>
          <a:p>
            <a:r>
              <a:rPr lang="fr-FR" sz="2400" dirty="0"/>
              <a:t>2 ans de développement </a:t>
            </a:r>
            <a:r>
              <a:rPr lang="fr-FR" sz="2400" dirty="0" err="1"/>
              <a:t>DotNet</a:t>
            </a:r>
            <a:endParaRPr lang="fr-FR" sz="2400" dirty="0"/>
          </a:p>
          <a:p>
            <a:r>
              <a:rPr lang="fr-FR" sz="2400" dirty="0"/>
              <a:t>6 ans d’enseignement des SVT</a:t>
            </a:r>
          </a:p>
          <a:p>
            <a:r>
              <a:rPr lang="fr-FR" sz="2400" dirty="0"/>
              <a:t>Facilité pour la conception du code</a:t>
            </a:r>
          </a:p>
          <a:p>
            <a:r>
              <a:rPr lang="fr-FR" sz="2400" dirty="0"/>
              <a:t>Apprécie d’avoir un environnement pré établi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852535-DDCF-4839-948E-ACDABFF00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443" y="665921"/>
            <a:ext cx="2303585" cy="230358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65F7B-71AF-4705-9021-A976FDF5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6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BF1021B-7DBF-4F88-80DB-BBA4009F49A5}"/>
              </a:ext>
            </a:extLst>
          </p:cNvPr>
          <p:cNvSpPr txBox="1"/>
          <p:nvPr/>
        </p:nvSpPr>
        <p:spPr>
          <a:xfrm>
            <a:off x="548640" y="1119347"/>
            <a:ext cx="80748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Interface web </a:t>
            </a:r>
          </a:p>
          <a:p>
            <a:r>
              <a:rPr lang="fr-FR" sz="2800" dirty="0"/>
              <a:t>Jeu à scénario « semi » libre</a:t>
            </a:r>
          </a:p>
          <a:p>
            <a:endParaRPr lang="fr-FR" sz="2800" dirty="0"/>
          </a:p>
          <a:p>
            <a:r>
              <a:rPr lang="fr-FR" sz="2800" dirty="0"/>
              <a:t>Caractéristiques du personnage évolutives </a:t>
            </a:r>
          </a:p>
          <a:p>
            <a:r>
              <a:rPr lang="fr-FR" sz="2800" dirty="0"/>
              <a:t>	- force</a:t>
            </a:r>
          </a:p>
          <a:p>
            <a:r>
              <a:rPr lang="fr-FR" sz="2800" dirty="0"/>
              <a:t>	- dextérité</a:t>
            </a:r>
          </a:p>
          <a:p>
            <a:r>
              <a:rPr lang="fr-FR" sz="2800" dirty="0"/>
              <a:t>	- créativité</a:t>
            </a:r>
          </a:p>
          <a:p>
            <a:r>
              <a:rPr lang="fr-FR" sz="2800" dirty="0"/>
              <a:t>	- chance</a:t>
            </a:r>
          </a:p>
          <a:p>
            <a:endParaRPr lang="fr-FR" sz="2800" dirty="0"/>
          </a:p>
          <a:p>
            <a:r>
              <a:rPr lang="fr-FR" sz="2800" dirty="0"/>
              <a:t>Accumulation d’expérience</a:t>
            </a:r>
          </a:p>
          <a:p>
            <a:r>
              <a:rPr lang="fr-FR" sz="2800" dirty="0"/>
              <a:t>Stock de ressources (ingrédients) </a:t>
            </a:r>
          </a:p>
          <a:p>
            <a:endParaRPr lang="fr-FR" sz="28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B3F76F3-F3D1-41A4-B550-34BD97BCAF46}"/>
              </a:ext>
            </a:extLst>
          </p:cNvPr>
          <p:cNvSpPr txBox="1"/>
          <p:nvPr/>
        </p:nvSpPr>
        <p:spPr>
          <a:xfrm>
            <a:off x="724486" y="534572"/>
            <a:ext cx="769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Vision initiale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C87157-4F88-405C-8EFE-EAED7A8F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931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CD9C798-B963-4315-A139-5E5BDEB63114}"/>
              </a:ext>
            </a:extLst>
          </p:cNvPr>
          <p:cNvSpPr txBox="1"/>
          <p:nvPr/>
        </p:nvSpPr>
        <p:spPr>
          <a:xfrm>
            <a:off x="668215" y="1014761"/>
            <a:ext cx="78497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r>
              <a:rPr lang="fr-FR" sz="2800" dirty="0"/>
              <a:t>Nombre d’entité</a:t>
            </a:r>
          </a:p>
          <a:p>
            <a:endParaRPr lang="fr-FR" sz="2800" dirty="0"/>
          </a:p>
          <a:p>
            <a:r>
              <a:rPr lang="fr-FR" sz="2800" dirty="0"/>
              <a:t>API REST</a:t>
            </a:r>
          </a:p>
          <a:p>
            <a:endParaRPr lang="fr-FR" sz="2800" dirty="0"/>
          </a:p>
          <a:p>
            <a:r>
              <a:rPr lang="fr-FR" sz="2800" dirty="0"/>
              <a:t>Interface </a:t>
            </a:r>
            <a:r>
              <a:rPr lang="fr-FR" sz="2800" dirty="0" err="1"/>
              <a:t>Angular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GitHub</a:t>
            </a:r>
          </a:p>
          <a:p>
            <a:endParaRPr lang="fr-FR" sz="2800" dirty="0"/>
          </a:p>
          <a:p>
            <a:r>
              <a:rPr lang="fr-FR" sz="2800" dirty="0"/>
              <a:t>Test unitaires, fonctionnels, intégration</a:t>
            </a:r>
          </a:p>
          <a:p>
            <a:endParaRPr lang="fr-FR" sz="2800" dirty="0"/>
          </a:p>
          <a:p>
            <a:pPr algn="r"/>
            <a:r>
              <a:rPr lang="fr-FR" sz="2800" dirty="0"/>
              <a:t>	Exploiter progressivement les notions vues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23E653EE-9765-4B41-9355-215FF9328BBE}"/>
              </a:ext>
            </a:extLst>
          </p:cNvPr>
          <p:cNvSpPr/>
          <p:nvPr/>
        </p:nvSpPr>
        <p:spPr>
          <a:xfrm>
            <a:off x="745588" y="5804585"/>
            <a:ext cx="1195754" cy="450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CB1817-51C7-4F70-918B-D9F1E1AA607D}"/>
              </a:ext>
            </a:extLst>
          </p:cNvPr>
          <p:cNvSpPr txBox="1"/>
          <p:nvPr/>
        </p:nvSpPr>
        <p:spPr>
          <a:xfrm>
            <a:off x="724486" y="580260"/>
            <a:ext cx="769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Contraintes :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7C07AC-B631-49CE-888C-140EA53D4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4935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22C8DCB-7523-4DC0-B40E-E712F37C0D1C}"/>
              </a:ext>
            </a:extLst>
          </p:cNvPr>
          <p:cNvSpPr txBox="1"/>
          <p:nvPr/>
        </p:nvSpPr>
        <p:spPr>
          <a:xfrm>
            <a:off x="703385" y="1237957"/>
            <a:ext cx="80748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3200" dirty="0"/>
          </a:p>
          <a:p>
            <a:r>
              <a:rPr lang="fr-FR" sz="3200" dirty="0"/>
              <a:t>De l’idée à la conception</a:t>
            </a:r>
          </a:p>
          <a:p>
            <a:endParaRPr lang="fr-FR" sz="3200" dirty="0"/>
          </a:p>
          <a:p>
            <a:r>
              <a:rPr lang="fr-FR" sz="3200" dirty="0"/>
              <a:t>Réalisation du code</a:t>
            </a:r>
          </a:p>
          <a:p>
            <a:endParaRPr lang="fr-FR" sz="3200" dirty="0"/>
          </a:p>
          <a:p>
            <a:r>
              <a:rPr lang="fr-FR" sz="3200" dirty="0"/>
              <a:t>Tests</a:t>
            </a:r>
          </a:p>
          <a:p>
            <a:endParaRPr lang="fr-FR" sz="3200" dirty="0"/>
          </a:p>
          <a:p>
            <a:r>
              <a:rPr lang="fr-FR" sz="3200" dirty="0"/>
              <a:t>Interface</a:t>
            </a:r>
          </a:p>
          <a:p>
            <a:endParaRPr lang="fr-FR" sz="3200" dirty="0"/>
          </a:p>
          <a:p>
            <a:r>
              <a:rPr lang="fr-FR" sz="3200" dirty="0"/>
              <a:t>Evolutions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F1698BD-7FCA-44F8-AA1C-C7E4A0B35256}"/>
              </a:ext>
            </a:extLst>
          </p:cNvPr>
          <p:cNvSpPr txBox="1"/>
          <p:nvPr/>
        </p:nvSpPr>
        <p:spPr>
          <a:xfrm>
            <a:off x="724486" y="492369"/>
            <a:ext cx="769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Sommaire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67104E-ADB8-4281-A8FE-9A794B493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650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ECD66C5-0630-4724-84D0-F498DE3F923D}"/>
              </a:ext>
            </a:extLst>
          </p:cNvPr>
          <p:cNvSpPr txBox="1"/>
          <p:nvPr/>
        </p:nvSpPr>
        <p:spPr>
          <a:xfrm>
            <a:off x="534572" y="844061"/>
            <a:ext cx="804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De l’idée …. À la conception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7018D01-E8E9-4631-A94C-D53E7593E27F}"/>
              </a:ext>
            </a:extLst>
          </p:cNvPr>
          <p:cNvSpPr txBox="1"/>
          <p:nvPr/>
        </p:nvSpPr>
        <p:spPr>
          <a:xfrm>
            <a:off x="2700996" y="2433710"/>
            <a:ext cx="603503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Définition du besoin</a:t>
            </a:r>
          </a:p>
          <a:p>
            <a:endParaRPr lang="fr-FR" sz="2800" dirty="0"/>
          </a:p>
          <a:p>
            <a:r>
              <a:rPr lang="fr-FR" sz="2800" dirty="0"/>
              <a:t>Règle de fonctionnement</a:t>
            </a:r>
          </a:p>
          <a:p>
            <a:endParaRPr lang="fr-FR" sz="2800" dirty="0"/>
          </a:p>
          <a:p>
            <a:r>
              <a:rPr lang="fr-FR" sz="2800" dirty="0"/>
              <a:t>Définition des entités </a:t>
            </a:r>
          </a:p>
          <a:p>
            <a:endParaRPr lang="fr-FR" sz="2800" dirty="0"/>
          </a:p>
          <a:p>
            <a:r>
              <a:rPr lang="fr-FR" sz="2800" dirty="0"/>
              <a:t>Conception du code / architecture</a:t>
            </a:r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118FBEB3-0EDF-4CEE-B979-1ACF1C4B4BE7}"/>
              </a:ext>
            </a:extLst>
          </p:cNvPr>
          <p:cNvSpPr/>
          <p:nvPr/>
        </p:nvSpPr>
        <p:spPr>
          <a:xfrm>
            <a:off x="914402" y="2433710"/>
            <a:ext cx="1041009" cy="3108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E6EEB4A-1DF3-4E48-935F-7249E6376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6692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5A3D9CF-F961-4F3C-8FB1-15B8C65F78F2}"/>
              </a:ext>
            </a:extLst>
          </p:cNvPr>
          <p:cNvSpPr txBox="1"/>
          <p:nvPr/>
        </p:nvSpPr>
        <p:spPr>
          <a:xfrm>
            <a:off x="724486" y="610979"/>
            <a:ext cx="769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Définition du besoin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93D978E-9BDE-485F-ACC2-5EDB8FD40509}"/>
              </a:ext>
            </a:extLst>
          </p:cNvPr>
          <p:cNvSpPr txBox="1"/>
          <p:nvPr/>
        </p:nvSpPr>
        <p:spPr>
          <a:xfrm>
            <a:off x="724486" y="1195754"/>
            <a:ext cx="76950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Un  utilisateur =&gt; un compte</a:t>
            </a:r>
          </a:p>
          <a:p>
            <a:endParaRPr lang="fr-FR" sz="2800" dirty="0"/>
          </a:p>
          <a:p>
            <a:r>
              <a:rPr lang="fr-FR" sz="2800" dirty="0"/>
              <a:t>Un ou plusieurs personnages par utilisateur</a:t>
            </a:r>
          </a:p>
          <a:p>
            <a:endParaRPr lang="fr-FR" sz="2800" dirty="0"/>
          </a:p>
          <a:p>
            <a:r>
              <a:rPr lang="fr-FR" sz="2800" dirty="0"/>
              <a:t>Un cuisinier : des caractéristiques qui évoluent</a:t>
            </a:r>
          </a:p>
          <a:p>
            <a:endParaRPr lang="fr-FR" sz="2800" dirty="0"/>
          </a:p>
          <a:p>
            <a:r>
              <a:rPr lang="fr-FR" sz="2800" dirty="0"/>
              <a:t>Des recettes, Des cours de cuisine</a:t>
            </a:r>
          </a:p>
          <a:p>
            <a:endParaRPr lang="fr-FR" sz="2800" dirty="0"/>
          </a:p>
          <a:p>
            <a:r>
              <a:rPr lang="fr-FR" sz="2800" dirty="0"/>
              <a:t>Des ingrédients</a:t>
            </a:r>
          </a:p>
          <a:p>
            <a:endParaRPr lang="fr-FR" sz="2800" dirty="0"/>
          </a:p>
          <a:p>
            <a:r>
              <a:rPr lang="fr-FR" sz="2800" dirty="0"/>
              <a:t>Des outils de cuisine </a:t>
            </a:r>
          </a:p>
          <a:p>
            <a:endParaRPr lang="fr-FR" sz="2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0136C1-6E7D-4E86-9132-46B5B7179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6E61-E7E9-4C54-B91C-CF3935F4D1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8390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TM02900743[[fn=Organique]]</Template>
  <TotalTime>535</TotalTime>
  <Words>496</Words>
  <Application>Microsoft Office PowerPoint</Application>
  <PresentationFormat>Affichage à l'écran (4:3)</PresentationFormat>
  <Paragraphs>262</Paragraphs>
  <Slides>30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4" baseType="lpstr">
      <vt:lpstr>Arial</vt:lpstr>
      <vt:lpstr>Calibri</vt:lpstr>
      <vt:lpstr>Garamond</vt:lpstr>
      <vt:lpstr>Organique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dev</dc:creator>
  <cp:lastModifiedBy>dev</cp:lastModifiedBy>
  <cp:revision>36</cp:revision>
  <dcterms:created xsi:type="dcterms:W3CDTF">2022-05-02T06:47:41Z</dcterms:created>
  <dcterms:modified xsi:type="dcterms:W3CDTF">2022-05-17T20:44:51Z</dcterms:modified>
</cp:coreProperties>
</file>